
<file path=[Content_Types].xml><?xml version="1.0" encoding="utf-8"?>
<Types xmlns="http://schemas.openxmlformats.org/package/2006/content-types">
  <Default Extension="bin" ContentType="application/vnd.openxmlformats-officedocument.presentationml.printerSettings"/>
  <Override PartName="/ppt/notesSlides/notesSlide24.xml" ContentType="application/vnd.openxmlformats-officedocument.presentationml.notesSlide+xml"/>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Override PartName="/ppt/diagrams/colors1.xml" ContentType="application/vnd.openxmlformats-officedocument.drawingml.diagramColors+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diagrams/quickStyle1.xml" ContentType="application/vnd.openxmlformats-officedocument.drawingml.diagramStyl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charts/chart1.xml" ContentType="application/vnd.openxmlformats-officedocument.drawingml.chart+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diagrams/drawing1.xml" ContentType="application/vnd.ms-office.drawingml.diagramDrawing+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73" r:id="rId1"/>
  </p:sldMasterIdLst>
  <p:notesMasterIdLst>
    <p:notesMasterId r:id="rId44"/>
  </p:notesMasterIdLst>
  <p:handoutMasterIdLst>
    <p:handoutMasterId r:id="rId45"/>
  </p:handoutMasterIdLst>
  <p:sldIdLst>
    <p:sldId id="256" r:id="rId2"/>
    <p:sldId id="322" r:id="rId3"/>
    <p:sldId id="307" r:id="rId4"/>
    <p:sldId id="263" r:id="rId5"/>
    <p:sldId id="279" r:id="rId6"/>
    <p:sldId id="258" r:id="rId7"/>
    <p:sldId id="267" r:id="rId8"/>
    <p:sldId id="268" r:id="rId9"/>
    <p:sldId id="277" r:id="rId10"/>
    <p:sldId id="324" r:id="rId11"/>
    <p:sldId id="321" r:id="rId12"/>
    <p:sldId id="308" r:id="rId13"/>
    <p:sldId id="326" r:id="rId14"/>
    <p:sldId id="309" r:id="rId15"/>
    <p:sldId id="280" r:id="rId16"/>
    <p:sldId id="315" r:id="rId17"/>
    <p:sldId id="316" r:id="rId18"/>
    <p:sldId id="317" r:id="rId19"/>
    <p:sldId id="310" r:id="rId20"/>
    <p:sldId id="311" r:id="rId21"/>
    <p:sldId id="323" r:id="rId22"/>
    <p:sldId id="313" r:id="rId23"/>
    <p:sldId id="312" r:id="rId24"/>
    <p:sldId id="259" r:id="rId25"/>
    <p:sldId id="305" r:id="rId26"/>
    <p:sldId id="314" r:id="rId27"/>
    <p:sldId id="325" r:id="rId28"/>
    <p:sldId id="300" r:id="rId29"/>
    <p:sldId id="327" r:id="rId30"/>
    <p:sldId id="293" r:id="rId31"/>
    <p:sldId id="294" r:id="rId32"/>
    <p:sldId id="297" r:id="rId33"/>
    <p:sldId id="299" r:id="rId34"/>
    <p:sldId id="318" r:id="rId35"/>
    <p:sldId id="285" r:id="rId36"/>
    <p:sldId id="320" r:id="rId37"/>
    <p:sldId id="295" r:id="rId38"/>
    <p:sldId id="296" r:id="rId39"/>
    <p:sldId id="286" r:id="rId40"/>
    <p:sldId id="292" r:id="rId41"/>
    <p:sldId id="264" r:id="rId42"/>
    <p:sldId id="30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6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60660" autoAdjust="0"/>
  </p:normalViewPr>
  <p:slideViewPr>
    <p:cSldViewPr snapToGrid="0" snapToObjects="1">
      <p:cViewPr varScale="1">
        <p:scale>
          <a:sx n="77" d="100"/>
          <a:sy n="77" d="100"/>
        </p:scale>
        <p:origin x="-260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cat>
            <c:strRef>
              <c:f>Sheet1!$A$1:$A$17</c:f>
              <c:strCache>
                <c:ptCount val="17"/>
                <c:pt idx="0">
                  <c:v>UniProtKB</c:v>
                </c:pt>
                <c:pt idx="1">
                  <c:v>PDB</c:v>
                </c:pt>
                <c:pt idx="2">
                  <c:v>MGI</c:v>
                </c:pt>
                <c:pt idx="3">
                  <c:v>RGD</c:v>
                </c:pt>
                <c:pt idx="4">
                  <c:v>TAIR</c:v>
                </c:pt>
                <c:pt idx="5">
                  <c:v>AspGD</c:v>
                </c:pt>
                <c:pt idx="6">
                  <c:v>TIGR_CMR</c:v>
                </c:pt>
                <c:pt idx="7">
                  <c:v>CGD</c:v>
                </c:pt>
                <c:pt idx="8">
                  <c:v>ZFIN</c:v>
                </c:pt>
                <c:pt idx="9">
                  <c:v>FB</c:v>
                </c:pt>
                <c:pt idx="10">
                  <c:v>SGD</c:v>
                </c:pt>
                <c:pt idx="11">
                  <c:v>WB</c:v>
                </c:pt>
                <c:pt idx="12">
                  <c:v>dictyBase</c:v>
                </c:pt>
                <c:pt idx="13">
                  <c:v>JCVI_CMR</c:v>
                </c:pt>
                <c:pt idx="14">
                  <c:v>GR_protein</c:v>
                </c:pt>
                <c:pt idx="15">
                  <c:v>PomBase</c:v>
                </c:pt>
                <c:pt idx="16">
                  <c:v>ENSEMBL</c:v>
                </c:pt>
              </c:strCache>
            </c:strRef>
          </c:cat>
          <c:val>
            <c:numRef>
              <c:f>Sheet1!$B$1:$B$17</c:f>
              <c:numCache>
                <c:formatCode>General</c:formatCode>
                <c:ptCount val="17"/>
                <c:pt idx="0">
                  <c:v>985870.0</c:v>
                </c:pt>
                <c:pt idx="1">
                  <c:v>796625.0</c:v>
                </c:pt>
                <c:pt idx="2">
                  <c:v>277320.0</c:v>
                </c:pt>
                <c:pt idx="3">
                  <c:v>239625.0</c:v>
                </c:pt>
                <c:pt idx="4">
                  <c:v>211732.0</c:v>
                </c:pt>
                <c:pt idx="5">
                  <c:v>187533.0</c:v>
                </c:pt>
                <c:pt idx="6">
                  <c:v>100842.0</c:v>
                </c:pt>
                <c:pt idx="7">
                  <c:v>98753.0</c:v>
                </c:pt>
                <c:pt idx="8">
                  <c:v>98377.0</c:v>
                </c:pt>
                <c:pt idx="9">
                  <c:v>84714.0</c:v>
                </c:pt>
                <c:pt idx="10">
                  <c:v>84321.0</c:v>
                </c:pt>
                <c:pt idx="11">
                  <c:v>68387.0</c:v>
                </c:pt>
                <c:pt idx="12">
                  <c:v>54754.0</c:v>
                </c:pt>
                <c:pt idx="13">
                  <c:v>53271.0</c:v>
                </c:pt>
                <c:pt idx="14">
                  <c:v>48882.0</c:v>
                </c:pt>
                <c:pt idx="15">
                  <c:v>38770.0</c:v>
                </c:pt>
                <c:pt idx="16">
                  <c:v>25666.0</c:v>
                </c:pt>
              </c:numCache>
            </c:numRef>
          </c:val>
        </c:ser>
        <c:axId val="619084344"/>
        <c:axId val="619051624"/>
      </c:barChart>
      <c:catAx>
        <c:axId val="619084344"/>
        <c:scaling>
          <c:orientation val="minMax"/>
        </c:scaling>
        <c:axPos val="b"/>
        <c:tickLblPos val="nextTo"/>
        <c:crossAx val="619051624"/>
        <c:crosses val="autoZero"/>
        <c:auto val="1"/>
        <c:lblAlgn val="ctr"/>
        <c:lblOffset val="100"/>
      </c:catAx>
      <c:valAx>
        <c:axId val="619051624"/>
        <c:scaling>
          <c:orientation val="minMax"/>
        </c:scaling>
        <c:axPos val="l"/>
        <c:majorGridlines/>
        <c:numFmt formatCode="General" sourceLinked="1"/>
        <c:tickLblPos val="nextTo"/>
        <c:crossAx val="619084344"/>
        <c:crosses val="autoZero"/>
        <c:crossBetween val="between"/>
      </c:valAx>
    </c:plotArea>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8348E4-A1E6-064B-B369-6641413A7ACB}" type="doc">
      <dgm:prSet loTypeId="urn:microsoft.com/office/officeart/2005/8/layout/hProcess7" loCatId="process" qsTypeId="urn:microsoft.com/office/officeart/2005/8/quickstyle/simple4" qsCatId="simple" csTypeId="urn:microsoft.com/office/officeart/2005/8/colors/accent1_3" csCatId="accent1" phldr="1"/>
      <dgm:spPr/>
      <dgm:t>
        <a:bodyPr/>
        <a:lstStyle/>
        <a:p>
          <a:endParaRPr lang="en-US"/>
        </a:p>
      </dgm:t>
    </dgm:pt>
    <dgm:pt modelId="{45FA3C5F-1835-E447-8968-021ACA0C0285}">
      <dgm:prSet phldrT="[Text]" phldr="1"/>
      <dgm:spPr/>
      <dgm:t>
        <a:bodyPr/>
        <a:lstStyle/>
        <a:p>
          <a:endParaRPr lang="en-US" dirty="0"/>
        </a:p>
      </dgm:t>
    </dgm:pt>
    <dgm:pt modelId="{094252B9-6053-574B-AA03-7C1BCAA1CBF1}" type="parTrans" cxnId="{9F8DD202-783D-974E-9ED3-E57AE2AF8B1D}">
      <dgm:prSet/>
      <dgm:spPr/>
      <dgm:t>
        <a:bodyPr/>
        <a:lstStyle/>
        <a:p>
          <a:endParaRPr lang="en-US"/>
        </a:p>
      </dgm:t>
    </dgm:pt>
    <dgm:pt modelId="{0F2A8CE1-C599-9E4B-A103-94FDA229102B}" type="sibTrans" cxnId="{9F8DD202-783D-974E-9ED3-E57AE2AF8B1D}">
      <dgm:prSet/>
      <dgm:spPr/>
      <dgm:t>
        <a:bodyPr/>
        <a:lstStyle/>
        <a:p>
          <a:endParaRPr lang="en-US"/>
        </a:p>
      </dgm:t>
    </dgm:pt>
    <dgm:pt modelId="{4E816DA1-189C-ED42-84CB-563C94336E6C}">
      <dgm:prSet phldrT="[Text]"/>
      <dgm:spPr/>
      <dgm:t>
        <a:bodyPr/>
        <a:lstStyle/>
        <a:p>
          <a:r>
            <a:rPr lang="en-US" dirty="0" smtClean="0"/>
            <a:t>biological entity</a:t>
          </a:r>
          <a:endParaRPr lang="en-US" dirty="0"/>
        </a:p>
      </dgm:t>
    </dgm:pt>
    <dgm:pt modelId="{3A0AE0CD-5216-964D-B7AA-E6170F2A1D24}" type="parTrans" cxnId="{975BC4AC-874F-E349-816F-6CE0A85C8BD5}">
      <dgm:prSet/>
      <dgm:spPr/>
      <dgm:t>
        <a:bodyPr/>
        <a:lstStyle/>
        <a:p>
          <a:endParaRPr lang="en-US"/>
        </a:p>
      </dgm:t>
    </dgm:pt>
    <dgm:pt modelId="{B2AD145E-A268-694C-BE5B-4B8E660DA8BA}" type="sibTrans" cxnId="{975BC4AC-874F-E349-816F-6CE0A85C8BD5}">
      <dgm:prSet/>
      <dgm:spPr/>
      <dgm:t>
        <a:bodyPr/>
        <a:lstStyle/>
        <a:p>
          <a:endParaRPr lang="en-US"/>
        </a:p>
      </dgm:t>
    </dgm:pt>
    <dgm:pt modelId="{C10B4064-6B5C-EB47-A7EB-0F0B83194157}">
      <dgm:prSet phldrT="[Text]" phldr="1"/>
      <dgm:spPr/>
      <dgm:t>
        <a:bodyPr/>
        <a:lstStyle/>
        <a:p>
          <a:endParaRPr lang="en-US" dirty="0"/>
        </a:p>
      </dgm:t>
    </dgm:pt>
    <dgm:pt modelId="{E68CDDF4-9904-2948-B63A-6647FB0BCDF8}" type="parTrans" cxnId="{E6A0CF7E-3819-D74D-B409-E5847E517278}">
      <dgm:prSet/>
      <dgm:spPr/>
      <dgm:t>
        <a:bodyPr/>
        <a:lstStyle/>
        <a:p>
          <a:endParaRPr lang="en-US"/>
        </a:p>
      </dgm:t>
    </dgm:pt>
    <dgm:pt modelId="{27AB45EF-5CEB-EA4D-AE3B-13706A6D8C64}" type="sibTrans" cxnId="{E6A0CF7E-3819-D74D-B409-E5847E517278}">
      <dgm:prSet/>
      <dgm:spPr/>
      <dgm:t>
        <a:bodyPr/>
        <a:lstStyle/>
        <a:p>
          <a:endParaRPr lang="en-US"/>
        </a:p>
      </dgm:t>
    </dgm:pt>
    <dgm:pt modelId="{CE517AD2-1479-5A43-8682-A2813923C8D0}">
      <dgm:prSet phldrT="[Text]"/>
      <dgm:spPr/>
      <dgm:t>
        <a:bodyPr/>
        <a:lstStyle/>
        <a:p>
          <a:r>
            <a:rPr lang="en-US" dirty="0" smtClean="0"/>
            <a:t>evidence</a:t>
          </a:r>
          <a:endParaRPr lang="en-US" dirty="0"/>
        </a:p>
      </dgm:t>
    </dgm:pt>
    <dgm:pt modelId="{1FD542D4-D13A-BD48-B83F-97FD2F0802D3}" type="parTrans" cxnId="{2BE64B10-12C0-5142-80CF-5C892B6FDD21}">
      <dgm:prSet/>
      <dgm:spPr/>
      <dgm:t>
        <a:bodyPr/>
        <a:lstStyle/>
        <a:p>
          <a:endParaRPr lang="en-US"/>
        </a:p>
      </dgm:t>
    </dgm:pt>
    <dgm:pt modelId="{2FBCD418-D766-B14F-80D0-34D6A3D736D8}" type="sibTrans" cxnId="{2BE64B10-12C0-5142-80CF-5C892B6FDD21}">
      <dgm:prSet/>
      <dgm:spPr/>
      <dgm:t>
        <a:bodyPr/>
        <a:lstStyle/>
        <a:p>
          <a:endParaRPr lang="en-US"/>
        </a:p>
      </dgm:t>
    </dgm:pt>
    <dgm:pt modelId="{23E554BD-2767-C94C-AB0A-04B7C75A972C}">
      <dgm:prSet phldrT="[Text]" phldr="1"/>
      <dgm:spPr/>
      <dgm:t>
        <a:bodyPr/>
        <a:lstStyle/>
        <a:p>
          <a:endParaRPr lang="en-US" dirty="0"/>
        </a:p>
      </dgm:t>
    </dgm:pt>
    <dgm:pt modelId="{A389996B-EE4F-2845-A2BE-D39BAFFE4B7D}" type="parTrans" cxnId="{272AAE4B-4E22-5345-B1AB-3CB5934C133A}">
      <dgm:prSet/>
      <dgm:spPr/>
      <dgm:t>
        <a:bodyPr/>
        <a:lstStyle/>
        <a:p>
          <a:endParaRPr lang="en-US"/>
        </a:p>
      </dgm:t>
    </dgm:pt>
    <dgm:pt modelId="{235E32A1-E450-884A-BA31-449FB9FA8C5F}" type="sibTrans" cxnId="{272AAE4B-4E22-5345-B1AB-3CB5934C133A}">
      <dgm:prSet/>
      <dgm:spPr/>
      <dgm:t>
        <a:bodyPr/>
        <a:lstStyle/>
        <a:p>
          <a:endParaRPr lang="en-US"/>
        </a:p>
      </dgm:t>
    </dgm:pt>
    <dgm:pt modelId="{171E680C-7152-4645-83D1-922F735D82C1}">
      <dgm:prSet phldrT="[Text]"/>
      <dgm:spPr/>
      <dgm:t>
        <a:bodyPr/>
        <a:lstStyle/>
        <a:p>
          <a:r>
            <a:rPr lang="en-US" dirty="0" smtClean="0"/>
            <a:t>GO term</a:t>
          </a:r>
          <a:endParaRPr lang="en-US" dirty="0"/>
        </a:p>
      </dgm:t>
    </dgm:pt>
    <dgm:pt modelId="{D39A4715-0B15-7A4B-B12F-6F81391B2DE8}" type="parTrans" cxnId="{1FDDAC0F-E56C-9D49-8A16-C5736CBD4540}">
      <dgm:prSet/>
      <dgm:spPr/>
      <dgm:t>
        <a:bodyPr/>
        <a:lstStyle/>
        <a:p>
          <a:endParaRPr lang="en-US"/>
        </a:p>
      </dgm:t>
    </dgm:pt>
    <dgm:pt modelId="{EE3E5B51-22FB-A84B-9057-962039DBED79}" type="sibTrans" cxnId="{1FDDAC0F-E56C-9D49-8A16-C5736CBD4540}">
      <dgm:prSet/>
      <dgm:spPr/>
      <dgm:t>
        <a:bodyPr/>
        <a:lstStyle/>
        <a:p>
          <a:endParaRPr lang="en-US"/>
        </a:p>
      </dgm:t>
    </dgm:pt>
    <dgm:pt modelId="{D336C2AF-0476-574B-BE2D-5B184B643D18}" type="pres">
      <dgm:prSet presAssocID="{858348E4-A1E6-064B-B369-6641413A7ACB}" presName="Name0" presStyleCnt="0">
        <dgm:presLayoutVars>
          <dgm:dir/>
          <dgm:animLvl val="lvl"/>
          <dgm:resizeHandles val="exact"/>
        </dgm:presLayoutVars>
      </dgm:prSet>
      <dgm:spPr/>
      <dgm:t>
        <a:bodyPr/>
        <a:lstStyle/>
        <a:p>
          <a:endParaRPr lang="en-US"/>
        </a:p>
      </dgm:t>
    </dgm:pt>
    <dgm:pt modelId="{415F3B24-8191-8A4B-8D98-D7ED88D06529}" type="pres">
      <dgm:prSet presAssocID="{45FA3C5F-1835-E447-8968-021ACA0C0285}" presName="compositeNode" presStyleCnt="0">
        <dgm:presLayoutVars>
          <dgm:bulletEnabled val="1"/>
        </dgm:presLayoutVars>
      </dgm:prSet>
      <dgm:spPr/>
      <dgm:t>
        <a:bodyPr/>
        <a:lstStyle/>
        <a:p>
          <a:endParaRPr lang="en-US"/>
        </a:p>
      </dgm:t>
    </dgm:pt>
    <dgm:pt modelId="{FD7442D8-40C4-694D-B628-D1DEF04AA542}" type="pres">
      <dgm:prSet presAssocID="{45FA3C5F-1835-E447-8968-021ACA0C0285}" presName="bgRect" presStyleLbl="node1" presStyleIdx="0" presStyleCnt="3"/>
      <dgm:spPr/>
      <dgm:t>
        <a:bodyPr/>
        <a:lstStyle/>
        <a:p>
          <a:endParaRPr lang="en-US"/>
        </a:p>
      </dgm:t>
    </dgm:pt>
    <dgm:pt modelId="{88C4D429-D735-5445-957A-A7DAB2D0CB89}" type="pres">
      <dgm:prSet presAssocID="{45FA3C5F-1835-E447-8968-021ACA0C0285}" presName="parentNode" presStyleLbl="node1" presStyleIdx="0" presStyleCnt="3">
        <dgm:presLayoutVars>
          <dgm:chMax val="0"/>
          <dgm:bulletEnabled val="1"/>
        </dgm:presLayoutVars>
      </dgm:prSet>
      <dgm:spPr/>
      <dgm:t>
        <a:bodyPr/>
        <a:lstStyle/>
        <a:p>
          <a:endParaRPr lang="en-US"/>
        </a:p>
      </dgm:t>
    </dgm:pt>
    <dgm:pt modelId="{702A9A58-D6B9-FF43-955D-480966CA80C8}" type="pres">
      <dgm:prSet presAssocID="{45FA3C5F-1835-E447-8968-021ACA0C0285}" presName="childNode" presStyleLbl="node1" presStyleIdx="0" presStyleCnt="3">
        <dgm:presLayoutVars>
          <dgm:bulletEnabled val="1"/>
        </dgm:presLayoutVars>
      </dgm:prSet>
      <dgm:spPr/>
      <dgm:t>
        <a:bodyPr/>
        <a:lstStyle/>
        <a:p>
          <a:endParaRPr lang="en-US"/>
        </a:p>
      </dgm:t>
    </dgm:pt>
    <dgm:pt modelId="{C304F1A5-866E-534E-861B-E2418FD3EB6B}" type="pres">
      <dgm:prSet presAssocID="{0F2A8CE1-C599-9E4B-A103-94FDA229102B}" presName="hSp" presStyleCnt="0"/>
      <dgm:spPr/>
      <dgm:t>
        <a:bodyPr/>
        <a:lstStyle/>
        <a:p>
          <a:endParaRPr lang="en-US"/>
        </a:p>
      </dgm:t>
    </dgm:pt>
    <dgm:pt modelId="{BF3C2B60-C5DD-DC48-8A35-BB0ADD8769AD}" type="pres">
      <dgm:prSet presAssocID="{0F2A8CE1-C599-9E4B-A103-94FDA229102B}" presName="vProcSp" presStyleCnt="0"/>
      <dgm:spPr/>
      <dgm:t>
        <a:bodyPr/>
        <a:lstStyle/>
        <a:p>
          <a:endParaRPr lang="en-US"/>
        </a:p>
      </dgm:t>
    </dgm:pt>
    <dgm:pt modelId="{2E7898C2-1F1C-084B-8408-0491B3602CDF}" type="pres">
      <dgm:prSet presAssocID="{0F2A8CE1-C599-9E4B-A103-94FDA229102B}" presName="vSp1" presStyleCnt="0"/>
      <dgm:spPr/>
      <dgm:t>
        <a:bodyPr/>
        <a:lstStyle/>
        <a:p>
          <a:endParaRPr lang="en-US"/>
        </a:p>
      </dgm:t>
    </dgm:pt>
    <dgm:pt modelId="{E2BBDAC3-0C79-1748-B2F6-9FB8148AF229}" type="pres">
      <dgm:prSet presAssocID="{0F2A8CE1-C599-9E4B-A103-94FDA229102B}" presName="simulatedConn" presStyleLbl="solidFgAcc1" presStyleIdx="0" presStyleCnt="2"/>
      <dgm:spPr/>
      <dgm:t>
        <a:bodyPr/>
        <a:lstStyle/>
        <a:p>
          <a:endParaRPr lang="en-US"/>
        </a:p>
      </dgm:t>
    </dgm:pt>
    <dgm:pt modelId="{F2DA5C1F-874C-7F45-8932-F00457F46974}" type="pres">
      <dgm:prSet presAssocID="{0F2A8CE1-C599-9E4B-A103-94FDA229102B}" presName="vSp2" presStyleCnt="0"/>
      <dgm:spPr/>
      <dgm:t>
        <a:bodyPr/>
        <a:lstStyle/>
        <a:p>
          <a:endParaRPr lang="en-US"/>
        </a:p>
      </dgm:t>
    </dgm:pt>
    <dgm:pt modelId="{5D4429AF-00BD-1745-8EE7-DEDA16055388}" type="pres">
      <dgm:prSet presAssocID="{0F2A8CE1-C599-9E4B-A103-94FDA229102B}" presName="sibTrans" presStyleCnt="0"/>
      <dgm:spPr/>
      <dgm:t>
        <a:bodyPr/>
        <a:lstStyle/>
        <a:p>
          <a:endParaRPr lang="en-US"/>
        </a:p>
      </dgm:t>
    </dgm:pt>
    <dgm:pt modelId="{5E11831D-7FFA-8144-BF8B-F140102B1C58}" type="pres">
      <dgm:prSet presAssocID="{C10B4064-6B5C-EB47-A7EB-0F0B83194157}" presName="compositeNode" presStyleCnt="0">
        <dgm:presLayoutVars>
          <dgm:bulletEnabled val="1"/>
        </dgm:presLayoutVars>
      </dgm:prSet>
      <dgm:spPr/>
      <dgm:t>
        <a:bodyPr/>
        <a:lstStyle/>
        <a:p>
          <a:endParaRPr lang="en-US"/>
        </a:p>
      </dgm:t>
    </dgm:pt>
    <dgm:pt modelId="{3D0E3918-613D-944D-B39F-E14ECEB74453}" type="pres">
      <dgm:prSet presAssocID="{C10B4064-6B5C-EB47-A7EB-0F0B83194157}" presName="bgRect" presStyleLbl="node1" presStyleIdx="1" presStyleCnt="3"/>
      <dgm:spPr/>
      <dgm:t>
        <a:bodyPr/>
        <a:lstStyle/>
        <a:p>
          <a:endParaRPr lang="en-US"/>
        </a:p>
      </dgm:t>
    </dgm:pt>
    <dgm:pt modelId="{F3FB5EDB-F2E7-AB4B-A705-5711FC9767FC}" type="pres">
      <dgm:prSet presAssocID="{C10B4064-6B5C-EB47-A7EB-0F0B83194157}" presName="parentNode" presStyleLbl="node1" presStyleIdx="1" presStyleCnt="3">
        <dgm:presLayoutVars>
          <dgm:chMax val="0"/>
          <dgm:bulletEnabled val="1"/>
        </dgm:presLayoutVars>
      </dgm:prSet>
      <dgm:spPr/>
      <dgm:t>
        <a:bodyPr/>
        <a:lstStyle/>
        <a:p>
          <a:endParaRPr lang="en-US"/>
        </a:p>
      </dgm:t>
    </dgm:pt>
    <dgm:pt modelId="{04D73CC1-019D-6B45-BBD5-96F5C50FE024}" type="pres">
      <dgm:prSet presAssocID="{C10B4064-6B5C-EB47-A7EB-0F0B83194157}" presName="childNode" presStyleLbl="node1" presStyleIdx="1" presStyleCnt="3">
        <dgm:presLayoutVars>
          <dgm:bulletEnabled val="1"/>
        </dgm:presLayoutVars>
      </dgm:prSet>
      <dgm:spPr/>
      <dgm:t>
        <a:bodyPr/>
        <a:lstStyle/>
        <a:p>
          <a:endParaRPr lang="en-US"/>
        </a:p>
      </dgm:t>
    </dgm:pt>
    <dgm:pt modelId="{07C9163F-2651-E34A-AAFA-574E377E7BEF}" type="pres">
      <dgm:prSet presAssocID="{27AB45EF-5CEB-EA4D-AE3B-13706A6D8C64}" presName="hSp" presStyleCnt="0"/>
      <dgm:spPr/>
      <dgm:t>
        <a:bodyPr/>
        <a:lstStyle/>
        <a:p>
          <a:endParaRPr lang="en-US"/>
        </a:p>
      </dgm:t>
    </dgm:pt>
    <dgm:pt modelId="{AD1CC9F7-984D-2344-A885-EAAAAB2E68B5}" type="pres">
      <dgm:prSet presAssocID="{27AB45EF-5CEB-EA4D-AE3B-13706A6D8C64}" presName="vProcSp" presStyleCnt="0"/>
      <dgm:spPr/>
      <dgm:t>
        <a:bodyPr/>
        <a:lstStyle/>
        <a:p>
          <a:endParaRPr lang="en-US"/>
        </a:p>
      </dgm:t>
    </dgm:pt>
    <dgm:pt modelId="{C61A8556-5BB6-4E43-99B8-EAB5640AC407}" type="pres">
      <dgm:prSet presAssocID="{27AB45EF-5CEB-EA4D-AE3B-13706A6D8C64}" presName="vSp1" presStyleCnt="0"/>
      <dgm:spPr/>
      <dgm:t>
        <a:bodyPr/>
        <a:lstStyle/>
        <a:p>
          <a:endParaRPr lang="en-US"/>
        </a:p>
      </dgm:t>
    </dgm:pt>
    <dgm:pt modelId="{26BEE8D4-0F6B-3042-98D0-E4A51AA82CD6}" type="pres">
      <dgm:prSet presAssocID="{27AB45EF-5CEB-EA4D-AE3B-13706A6D8C64}" presName="simulatedConn" presStyleLbl="solidFgAcc1" presStyleIdx="1" presStyleCnt="2"/>
      <dgm:spPr/>
      <dgm:t>
        <a:bodyPr/>
        <a:lstStyle/>
        <a:p>
          <a:endParaRPr lang="en-US"/>
        </a:p>
      </dgm:t>
    </dgm:pt>
    <dgm:pt modelId="{7DC710D8-9D3C-6448-A7D8-65C869D73F97}" type="pres">
      <dgm:prSet presAssocID="{27AB45EF-5CEB-EA4D-AE3B-13706A6D8C64}" presName="vSp2" presStyleCnt="0"/>
      <dgm:spPr/>
      <dgm:t>
        <a:bodyPr/>
        <a:lstStyle/>
        <a:p>
          <a:endParaRPr lang="en-US"/>
        </a:p>
      </dgm:t>
    </dgm:pt>
    <dgm:pt modelId="{BDE2190D-84E4-064D-85D8-701B6E726251}" type="pres">
      <dgm:prSet presAssocID="{27AB45EF-5CEB-EA4D-AE3B-13706A6D8C64}" presName="sibTrans" presStyleCnt="0"/>
      <dgm:spPr/>
      <dgm:t>
        <a:bodyPr/>
        <a:lstStyle/>
        <a:p>
          <a:endParaRPr lang="en-US"/>
        </a:p>
      </dgm:t>
    </dgm:pt>
    <dgm:pt modelId="{ECE25418-F5E0-1D40-837C-B82FA27067A1}" type="pres">
      <dgm:prSet presAssocID="{23E554BD-2767-C94C-AB0A-04B7C75A972C}" presName="compositeNode" presStyleCnt="0">
        <dgm:presLayoutVars>
          <dgm:bulletEnabled val="1"/>
        </dgm:presLayoutVars>
      </dgm:prSet>
      <dgm:spPr/>
      <dgm:t>
        <a:bodyPr/>
        <a:lstStyle/>
        <a:p>
          <a:endParaRPr lang="en-US"/>
        </a:p>
      </dgm:t>
    </dgm:pt>
    <dgm:pt modelId="{1655EC7C-C0B9-874C-AEC1-4363F6EE5D5E}" type="pres">
      <dgm:prSet presAssocID="{23E554BD-2767-C94C-AB0A-04B7C75A972C}" presName="bgRect" presStyleLbl="node1" presStyleIdx="2" presStyleCnt="3"/>
      <dgm:spPr/>
      <dgm:t>
        <a:bodyPr/>
        <a:lstStyle/>
        <a:p>
          <a:endParaRPr lang="en-US"/>
        </a:p>
      </dgm:t>
    </dgm:pt>
    <dgm:pt modelId="{A8E742E6-2D09-F94E-942E-4E8EB9496D09}" type="pres">
      <dgm:prSet presAssocID="{23E554BD-2767-C94C-AB0A-04B7C75A972C}" presName="parentNode" presStyleLbl="node1" presStyleIdx="2" presStyleCnt="3">
        <dgm:presLayoutVars>
          <dgm:chMax val="0"/>
          <dgm:bulletEnabled val="1"/>
        </dgm:presLayoutVars>
      </dgm:prSet>
      <dgm:spPr/>
      <dgm:t>
        <a:bodyPr/>
        <a:lstStyle/>
        <a:p>
          <a:endParaRPr lang="en-US"/>
        </a:p>
      </dgm:t>
    </dgm:pt>
    <dgm:pt modelId="{2D7A650F-5DDF-FA43-B023-AD6CD4A617C8}" type="pres">
      <dgm:prSet presAssocID="{23E554BD-2767-C94C-AB0A-04B7C75A972C}" presName="childNode" presStyleLbl="node1" presStyleIdx="2" presStyleCnt="3">
        <dgm:presLayoutVars>
          <dgm:bulletEnabled val="1"/>
        </dgm:presLayoutVars>
      </dgm:prSet>
      <dgm:spPr/>
      <dgm:t>
        <a:bodyPr/>
        <a:lstStyle/>
        <a:p>
          <a:endParaRPr lang="en-US"/>
        </a:p>
      </dgm:t>
    </dgm:pt>
  </dgm:ptLst>
  <dgm:cxnLst>
    <dgm:cxn modelId="{959B81BA-346F-6240-9EBF-114C70D47E46}" type="presOf" srcId="{C10B4064-6B5C-EB47-A7EB-0F0B83194157}" destId="{F3FB5EDB-F2E7-AB4B-A705-5711FC9767FC}" srcOrd="1" destOrd="0" presId="urn:microsoft.com/office/officeart/2005/8/layout/hProcess7"/>
    <dgm:cxn modelId="{272AAE4B-4E22-5345-B1AB-3CB5934C133A}" srcId="{858348E4-A1E6-064B-B369-6641413A7ACB}" destId="{23E554BD-2767-C94C-AB0A-04B7C75A972C}" srcOrd="2" destOrd="0" parTransId="{A389996B-EE4F-2845-A2BE-D39BAFFE4B7D}" sibTransId="{235E32A1-E450-884A-BA31-449FB9FA8C5F}"/>
    <dgm:cxn modelId="{1FDDAC0F-E56C-9D49-8A16-C5736CBD4540}" srcId="{23E554BD-2767-C94C-AB0A-04B7C75A972C}" destId="{171E680C-7152-4645-83D1-922F735D82C1}" srcOrd="0" destOrd="0" parTransId="{D39A4715-0B15-7A4B-B12F-6F81391B2DE8}" sibTransId="{EE3E5B51-22FB-A84B-9057-962039DBED79}"/>
    <dgm:cxn modelId="{37FD06C7-E22F-5147-8E31-2A1828429010}" type="presOf" srcId="{4E816DA1-189C-ED42-84CB-563C94336E6C}" destId="{702A9A58-D6B9-FF43-955D-480966CA80C8}" srcOrd="0" destOrd="0" presId="urn:microsoft.com/office/officeart/2005/8/layout/hProcess7"/>
    <dgm:cxn modelId="{DFDF35FA-0B80-714B-8938-829A94F97677}" type="presOf" srcId="{45FA3C5F-1835-E447-8968-021ACA0C0285}" destId="{88C4D429-D735-5445-957A-A7DAB2D0CB89}" srcOrd="1" destOrd="0" presId="urn:microsoft.com/office/officeart/2005/8/layout/hProcess7"/>
    <dgm:cxn modelId="{9F8DD202-783D-974E-9ED3-E57AE2AF8B1D}" srcId="{858348E4-A1E6-064B-B369-6641413A7ACB}" destId="{45FA3C5F-1835-E447-8968-021ACA0C0285}" srcOrd="0" destOrd="0" parTransId="{094252B9-6053-574B-AA03-7C1BCAA1CBF1}" sibTransId="{0F2A8CE1-C599-9E4B-A103-94FDA229102B}"/>
    <dgm:cxn modelId="{E6A0CF7E-3819-D74D-B409-E5847E517278}" srcId="{858348E4-A1E6-064B-B369-6641413A7ACB}" destId="{C10B4064-6B5C-EB47-A7EB-0F0B83194157}" srcOrd="1" destOrd="0" parTransId="{E68CDDF4-9904-2948-B63A-6647FB0BCDF8}" sibTransId="{27AB45EF-5CEB-EA4D-AE3B-13706A6D8C64}"/>
    <dgm:cxn modelId="{2BE64B10-12C0-5142-80CF-5C892B6FDD21}" srcId="{C10B4064-6B5C-EB47-A7EB-0F0B83194157}" destId="{CE517AD2-1479-5A43-8682-A2813923C8D0}" srcOrd="0" destOrd="0" parTransId="{1FD542D4-D13A-BD48-B83F-97FD2F0802D3}" sibTransId="{2FBCD418-D766-B14F-80D0-34D6A3D736D8}"/>
    <dgm:cxn modelId="{9E7123A8-76C9-7143-8114-31A7731C0DB5}" type="presOf" srcId="{C10B4064-6B5C-EB47-A7EB-0F0B83194157}" destId="{3D0E3918-613D-944D-B39F-E14ECEB74453}" srcOrd="0" destOrd="0" presId="urn:microsoft.com/office/officeart/2005/8/layout/hProcess7"/>
    <dgm:cxn modelId="{2C5B43EA-85A8-474E-A1B6-DFD59183B273}" type="presOf" srcId="{45FA3C5F-1835-E447-8968-021ACA0C0285}" destId="{FD7442D8-40C4-694D-B628-D1DEF04AA542}" srcOrd="0" destOrd="0" presId="urn:microsoft.com/office/officeart/2005/8/layout/hProcess7"/>
    <dgm:cxn modelId="{966D720B-3051-E34F-9138-5996DA43926A}" type="presOf" srcId="{171E680C-7152-4645-83D1-922F735D82C1}" destId="{2D7A650F-5DDF-FA43-B023-AD6CD4A617C8}" srcOrd="0" destOrd="0" presId="urn:microsoft.com/office/officeart/2005/8/layout/hProcess7"/>
    <dgm:cxn modelId="{842CEFBC-7D2F-0C48-A48D-9C7463881C6D}" type="presOf" srcId="{858348E4-A1E6-064B-B369-6641413A7ACB}" destId="{D336C2AF-0476-574B-BE2D-5B184B643D18}" srcOrd="0" destOrd="0" presId="urn:microsoft.com/office/officeart/2005/8/layout/hProcess7"/>
    <dgm:cxn modelId="{975BC4AC-874F-E349-816F-6CE0A85C8BD5}" srcId="{45FA3C5F-1835-E447-8968-021ACA0C0285}" destId="{4E816DA1-189C-ED42-84CB-563C94336E6C}" srcOrd="0" destOrd="0" parTransId="{3A0AE0CD-5216-964D-B7AA-E6170F2A1D24}" sibTransId="{B2AD145E-A268-694C-BE5B-4B8E660DA8BA}"/>
    <dgm:cxn modelId="{4FFADA0E-6FB5-5349-8DE4-C5C5530B1984}" type="presOf" srcId="{23E554BD-2767-C94C-AB0A-04B7C75A972C}" destId="{A8E742E6-2D09-F94E-942E-4E8EB9496D09}" srcOrd="1" destOrd="0" presId="urn:microsoft.com/office/officeart/2005/8/layout/hProcess7"/>
    <dgm:cxn modelId="{5C10C6DE-C0B6-AC4C-8F1B-036681649FE7}" type="presOf" srcId="{23E554BD-2767-C94C-AB0A-04B7C75A972C}" destId="{1655EC7C-C0B9-874C-AEC1-4363F6EE5D5E}" srcOrd="0" destOrd="0" presId="urn:microsoft.com/office/officeart/2005/8/layout/hProcess7"/>
    <dgm:cxn modelId="{38A31E1E-B604-7244-A701-74FD73734679}" type="presOf" srcId="{CE517AD2-1479-5A43-8682-A2813923C8D0}" destId="{04D73CC1-019D-6B45-BBD5-96F5C50FE024}" srcOrd="0" destOrd="0" presId="urn:microsoft.com/office/officeart/2005/8/layout/hProcess7"/>
    <dgm:cxn modelId="{ADA414DD-35D3-9349-9782-B10D449D0F8D}" type="presParOf" srcId="{D336C2AF-0476-574B-BE2D-5B184B643D18}" destId="{415F3B24-8191-8A4B-8D98-D7ED88D06529}" srcOrd="0" destOrd="0" presId="urn:microsoft.com/office/officeart/2005/8/layout/hProcess7"/>
    <dgm:cxn modelId="{CDBEFEE7-F90E-9445-84CB-FFEE5A96DB40}" type="presParOf" srcId="{415F3B24-8191-8A4B-8D98-D7ED88D06529}" destId="{FD7442D8-40C4-694D-B628-D1DEF04AA542}" srcOrd="0" destOrd="0" presId="urn:microsoft.com/office/officeart/2005/8/layout/hProcess7"/>
    <dgm:cxn modelId="{BB211722-004A-FA4E-B080-98B78D4B5621}" type="presParOf" srcId="{415F3B24-8191-8A4B-8D98-D7ED88D06529}" destId="{88C4D429-D735-5445-957A-A7DAB2D0CB89}" srcOrd="1" destOrd="0" presId="urn:microsoft.com/office/officeart/2005/8/layout/hProcess7"/>
    <dgm:cxn modelId="{E7E35818-62A2-2645-B25F-1613D6216BA8}" type="presParOf" srcId="{415F3B24-8191-8A4B-8D98-D7ED88D06529}" destId="{702A9A58-D6B9-FF43-955D-480966CA80C8}" srcOrd="2" destOrd="0" presId="urn:microsoft.com/office/officeart/2005/8/layout/hProcess7"/>
    <dgm:cxn modelId="{F2BE895F-3AEF-1E46-A578-97C5FB957C76}" type="presParOf" srcId="{D336C2AF-0476-574B-BE2D-5B184B643D18}" destId="{C304F1A5-866E-534E-861B-E2418FD3EB6B}" srcOrd="1" destOrd="0" presId="urn:microsoft.com/office/officeart/2005/8/layout/hProcess7"/>
    <dgm:cxn modelId="{8B4690A5-3B30-A540-BCF9-D511A3591C06}" type="presParOf" srcId="{D336C2AF-0476-574B-BE2D-5B184B643D18}" destId="{BF3C2B60-C5DD-DC48-8A35-BB0ADD8769AD}" srcOrd="2" destOrd="0" presId="urn:microsoft.com/office/officeart/2005/8/layout/hProcess7"/>
    <dgm:cxn modelId="{A8B006A7-FF77-574C-811E-AF207C94D37A}" type="presParOf" srcId="{BF3C2B60-C5DD-DC48-8A35-BB0ADD8769AD}" destId="{2E7898C2-1F1C-084B-8408-0491B3602CDF}" srcOrd="0" destOrd="0" presId="urn:microsoft.com/office/officeart/2005/8/layout/hProcess7"/>
    <dgm:cxn modelId="{A66651B0-9B6C-8F47-A729-3E3B889D8B79}" type="presParOf" srcId="{BF3C2B60-C5DD-DC48-8A35-BB0ADD8769AD}" destId="{E2BBDAC3-0C79-1748-B2F6-9FB8148AF229}" srcOrd="1" destOrd="0" presId="urn:microsoft.com/office/officeart/2005/8/layout/hProcess7"/>
    <dgm:cxn modelId="{0E23CC13-244B-6B49-9373-AF97FE0CECCB}" type="presParOf" srcId="{BF3C2B60-C5DD-DC48-8A35-BB0ADD8769AD}" destId="{F2DA5C1F-874C-7F45-8932-F00457F46974}" srcOrd="2" destOrd="0" presId="urn:microsoft.com/office/officeart/2005/8/layout/hProcess7"/>
    <dgm:cxn modelId="{263A6F17-08BE-BD42-9EAC-A41EF48AE2DE}" type="presParOf" srcId="{D336C2AF-0476-574B-BE2D-5B184B643D18}" destId="{5D4429AF-00BD-1745-8EE7-DEDA16055388}" srcOrd="3" destOrd="0" presId="urn:microsoft.com/office/officeart/2005/8/layout/hProcess7"/>
    <dgm:cxn modelId="{543C1E66-DF58-8646-877B-B71290D5CA50}" type="presParOf" srcId="{D336C2AF-0476-574B-BE2D-5B184B643D18}" destId="{5E11831D-7FFA-8144-BF8B-F140102B1C58}" srcOrd="4" destOrd="0" presId="urn:microsoft.com/office/officeart/2005/8/layout/hProcess7"/>
    <dgm:cxn modelId="{C2158F5E-0E4C-1F4C-9078-72B4F1A1F569}" type="presParOf" srcId="{5E11831D-7FFA-8144-BF8B-F140102B1C58}" destId="{3D0E3918-613D-944D-B39F-E14ECEB74453}" srcOrd="0" destOrd="0" presId="urn:microsoft.com/office/officeart/2005/8/layout/hProcess7"/>
    <dgm:cxn modelId="{EB5A7A84-C3DA-9242-AD28-DF48F0778286}" type="presParOf" srcId="{5E11831D-7FFA-8144-BF8B-F140102B1C58}" destId="{F3FB5EDB-F2E7-AB4B-A705-5711FC9767FC}" srcOrd="1" destOrd="0" presId="urn:microsoft.com/office/officeart/2005/8/layout/hProcess7"/>
    <dgm:cxn modelId="{2415BC7F-139E-5844-A4B8-594F1990941B}" type="presParOf" srcId="{5E11831D-7FFA-8144-BF8B-F140102B1C58}" destId="{04D73CC1-019D-6B45-BBD5-96F5C50FE024}" srcOrd="2" destOrd="0" presId="urn:microsoft.com/office/officeart/2005/8/layout/hProcess7"/>
    <dgm:cxn modelId="{0B11B847-53B6-8148-8E61-106A3B3A372E}" type="presParOf" srcId="{D336C2AF-0476-574B-BE2D-5B184B643D18}" destId="{07C9163F-2651-E34A-AAFA-574E377E7BEF}" srcOrd="5" destOrd="0" presId="urn:microsoft.com/office/officeart/2005/8/layout/hProcess7"/>
    <dgm:cxn modelId="{2FFF7108-1FE4-8548-B287-44B2C3CF738A}" type="presParOf" srcId="{D336C2AF-0476-574B-BE2D-5B184B643D18}" destId="{AD1CC9F7-984D-2344-A885-EAAAAB2E68B5}" srcOrd="6" destOrd="0" presId="urn:microsoft.com/office/officeart/2005/8/layout/hProcess7"/>
    <dgm:cxn modelId="{5F22C0C2-9371-A044-A7B8-86A8271A0116}" type="presParOf" srcId="{AD1CC9F7-984D-2344-A885-EAAAAB2E68B5}" destId="{C61A8556-5BB6-4E43-99B8-EAB5640AC407}" srcOrd="0" destOrd="0" presId="urn:microsoft.com/office/officeart/2005/8/layout/hProcess7"/>
    <dgm:cxn modelId="{5391A475-6F98-134E-B153-CC5E52BA2968}" type="presParOf" srcId="{AD1CC9F7-984D-2344-A885-EAAAAB2E68B5}" destId="{26BEE8D4-0F6B-3042-98D0-E4A51AA82CD6}" srcOrd="1" destOrd="0" presId="urn:microsoft.com/office/officeart/2005/8/layout/hProcess7"/>
    <dgm:cxn modelId="{6ECB1249-4C95-1A41-870A-49ADC03CABE3}" type="presParOf" srcId="{AD1CC9F7-984D-2344-A885-EAAAAB2E68B5}" destId="{7DC710D8-9D3C-6448-A7D8-65C869D73F97}" srcOrd="2" destOrd="0" presId="urn:microsoft.com/office/officeart/2005/8/layout/hProcess7"/>
    <dgm:cxn modelId="{E146FEFA-9ACC-934D-90F1-8812CDE53F8A}" type="presParOf" srcId="{D336C2AF-0476-574B-BE2D-5B184B643D18}" destId="{BDE2190D-84E4-064D-85D8-701B6E726251}" srcOrd="7" destOrd="0" presId="urn:microsoft.com/office/officeart/2005/8/layout/hProcess7"/>
    <dgm:cxn modelId="{EC1D5FB9-DF02-474D-9575-22CD7D2B8A3C}" type="presParOf" srcId="{D336C2AF-0476-574B-BE2D-5B184B643D18}" destId="{ECE25418-F5E0-1D40-837C-B82FA27067A1}" srcOrd="8" destOrd="0" presId="urn:microsoft.com/office/officeart/2005/8/layout/hProcess7"/>
    <dgm:cxn modelId="{8F21E9BC-FEDC-AD41-93F4-8546666C41F8}" type="presParOf" srcId="{ECE25418-F5E0-1D40-837C-B82FA27067A1}" destId="{1655EC7C-C0B9-874C-AEC1-4363F6EE5D5E}" srcOrd="0" destOrd="0" presId="urn:microsoft.com/office/officeart/2005/8/layout/hProcess7"/>
    <dgm:cxn modelId="{A21EE754-7457-764E-92C2-00CB7BBE49AD}" type="presParOf" srcId="{ECE25418-F5E0-1D40-837C-B82FA27067A1}" destId="{A8E742E6-2D09-F94E-942E-4E8EB9496D09}" srcOrd="1" destOrd="0" presId="urn:microsoft.com/office/officeart/2005/8/layout/hProcess7"/>
    <dgm:cxn modelId="{81325007-D865-514F-BF83-554C6BD56B7B}" type="presParOf" srcId="{ECE25418-F5E0-1D40-837C-B82FA27067A1}" destId="{2D7A650F-5DDF-FA43-B023-AD6CD4A617C8}" srcOrd="2" destOrd="0" presId="urn:microsoft.com/office/officeart/2005/8/layout/hProcess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D7442D8-40C4-694D-B628-D1DEF04AA542}">
      <dsp:nvSpPr>
        <dsp:cNvPr id="0" name=""/>
        <dsp:cNvSpPr/>
      </dsp:nvSpPr>
      <dsp:spPr>
        <a:xfrm>
          <a:off x="461" y="840779"/>
          <a:ext cx="1985367" cy="2382440"/>
        </a:xfrm>
        <a:prstGeom prst="roundRect">
          <a:avLst>
            <a:gd name="adj" fmla="val 5000"/>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dirty="0"/>
        </a:p>
      </dsp:txBody>
      <dsp:txXfrm rot="16200000">
        <a:off x="-777802" y="1619043"/>
        <a:ext cx="1953601" cy="397073"/>
      </dsp:txXfrm>
    </dsp:sp>
    <dsp:sp modelId="{702A9A58-D6B9-FF43-955D-480966CA80C8}">
      <dsp:nvSpPr>
        <dsp:cNvPr id="0" name=""/>
        <dsp:cNvSpPr/>
      </dsp:nvSpPr>
      <dsp:spPr>
        <a:xfrm>
          <a:off x="397534" y="840779"/>
          <a:ext cx="1479098" cy="238244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smtClean="0"/>
            <a:t>biological entity</a:t>
          </a:r>
          <a:endParaRPr lang="en-US" sz="2800" kern="1200" dirty="0"/>
        </a:p>
      </dsp:txBody>
      <dsp:txXfrm>
        <a:off x="397534" y="840779"/>
        <a:ext cx="1479098" cy="2382440"/>
      </dsp:txXfrm>
    </dsp:sp>
    <dsp:sp modelId="{3D0E3918-613D-944D-B39F-E14ECEB74453}">
      <dsp:nvSpPr>
        <dsp:cNvPr id="0" name=""/>
        <dsp:cNvSpPr/>
      </dsp:nvSpPr>
      <dsp:spPr>
        <a:xfrm>
          <a:off x="2055316" y="840779"/>
          <a:ext cx="1985367" cy="2382440"/>
        </a:xfrm>
        <a:prstGeom prst="roundRect">
          <a:avLst>
            <a:gd name="adj" fmla="val 5000"/>
          </a:avLst>
        </a:prstGeom>
        <a:gradFill rotWithShape="0">
          <a:gsLst>
            <a:gs pos="0">
              <a:schemeClr val="accent1">
                <a:shade val="80000"/>
                <a:hueOff val="165496"/>
                <a:satOff val="-6690"/>
                <a:lumOff val="13878"/>
                <a:alphaOff val="0"/>
                <a:shade val="51000"/>
                <a:satMod val="130000"/>
              </a:schemeClr>
            </a:gs>
            <a:gs pos="80000">
              <a:schemeClr val="accent1">
                <a:shade val="80000"/>
                <a:hueOff val="165496"/>
                <a:satOff val="-6690"/>
                <a:lumOff val="13878"/>
                <a:alphaOff val="0"/>
                <a:shade val="93000"/>
                <a:satMod val="130000"/>
              </a:schemeClr>
            </a:gs>
            <a:gs pos="100000">
              <a:schemeClr val="accent1">
                <a:shade val="80000"/>
                <a:hueOff val="165496"/>
                <a:satOff val="-6690"/>
                <a:lumOff val="138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dirty="0"/>
        </a:p>
      </dsp:txBody>
      <dsp:txXfrm rot="16200000">
        <a:off x="1277052" y="1619043"/>
        <a:ext cx="1953601" cy="397073"/>
      </dsp:txXfrm>
    </dsp:sp>
    <dsp:sp modelId="{E2BBDAC3-0C79-1748-B2F6-9FB8148AF229}">
      <dsp:nvSpPr>
        <dsp:cNvPr id="0" name=""/>
        <dsp:cNvSpPr/>
      </dsp:nvSpPr>
      <dsp:spPr>
        <a:xfrm rot="5400000">
          <a:off x="1890224" y="2733758"/>
          <a:ext cx="350036" cy="297805"/>
        </a:xfrm>
        <a:prstGeom prst="flowChartExtract">
          <a:avLst/>
        </a:prstGeom>
        <a:solidFill>
          <a:schemeClr val="lt1">
            <a:hueOff val="0"/>
            <a:satOff val="0"/>
            <a:lumOff val="0"/>
            <a:alphaOff val="0"/>
          </a:schemeClr>
        </a:solidFill>
        <a:ln w="9525" cap="flat" cmpd="sng" algn="ctr">
          <a:solidFill>
            <a:schemeClr val="accent1">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4D73CC1-019D-6B45-BBD5-96F5C50FE024}">
      <dsp:nvSpPr>
        <dsp:cNvPr id="0" name=""/>
        <dsp:cNvSpPr/>
      </dsp:nvSpPr>
      <dsp:spPr>
        <a:xfrm>
          <a:off x="2452389" y="840779"/>
          <a:ext cx="1479098" cy="238244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smtClean="0"/>
            <a:t>evidence</a:t>
          </a:r>
          <a:endParaRPr lang="en-US" sz="2800" kern="1200" dirty="0"/>
        </a:p>
      </dsp:txBody>
      <dsp:txXfrm>
        <a:off x="2452389" y="840779"/>
        <a:ext cx="1479098" cy="2382440"/>
      </dsp:txXfrm>
    </dsp:sp>
    <dsp:sp modelId="{1655EC7C-C0B9-874C-AEC1-4363F6EE5D5E}">
      <dsp:nvSpPr>
        <dsp:cNvPr id="0" name=""/>
        <dsp:cNvSpPr/>
      </dsp:nvSpPr>
      <dsp:spPr>
        <a:xfrm>
          <a:off x="4110171" y="840779"/>
          <a:ext cx="1985367" cy="2382440"/>
        </a:xfrm>
        <a:prstGeom prst="roundRect">
          <a:avLst>
            <a:gd name="adj" fmla="val 5000"/>
          </a:avLst>
        </a:prstGeom>
        <a:gradFill rotWithShape="0">
          <a:gsLst>
            <a:gs pos="0">
              <a:schemeClr val="accent1">
                <a:shade val="80000"/>
                <a:hueOff val="330992"/>
                <a:satOff val="-13380"/>
                <a:lumOff val="27756"/>
                <a:alphaOff val="0"/>
                <a:shade val="51000"/>
                <a:satMod val="130000"/>
              </a:schemeClr>
            </a:gs>
            <a:gs pos="80000">
              <a:schemeClr val="accent1">
                <a:shade val="80000"/>
                <a:hueOff val="330992"/>
                <a:satOff val="-13380"/>
                <a:lumOff val="27756"/>
                <a:alphaOff val="0"/>
                <a:shade val="93000"/>
                <a:satMod val="130000"/>
              </a:schemeClr>
            </a:gs>
            <a:gs pos="100000">
              <a:schemeClr val="accent1">
                <a:shade val="80000"/>
                <a:hueOff val="330992"/>
                <a:satOff val="-13380"/>
                <a:lumOff val="277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dirty="0"/>
        </a:p>
      </dsp:txBody>
      <dsp:txXfrm rot="16200000">
        <a:off x="3331907" y="1619043"/>
        <a:ext cx="1953601" cy="397073"/>
      </dsp:txXfrm>
    </dsp:sp>
    <dsp:sp modelId="{26BEE8D4-0F6B-3042-98D0-E4A51AA82CD6}">
      <dsp:nvSpPr>
        <dsp:cNvPr id="0" name=""/>
        <dsp:cNvSpPr/>
      </dsp:nvSpPr>
      <dsp:spPr>
        <a:xfrm rot="5400000">
          <a:off x="3945079" y="2733758"/>
          <a:ext cx="350036" cy="297805"/>
        </a:xfrm>
        <a:prstGeom prst="flowChartExtract">
          <a:avLst/>
        </a:prstGeom>
        <a:solidFill>
          <a:schemeClr val="lt1">
            <a:hueOff val="0"/>
            <a:satOff val="0"/>
            <a:lumOff val="0"/>
            <a:alphaOff val="0"/>
          </a:schemeClr>
        </a:solidFill>
        <a:ln w="9525" cap="flat" cmpd="sng" algn="ctr">
          <a:solidFill>
            <a:schemeClr val="accent1">
              <a:shade val="80000"/>
              <a:hueOff val="330992"/>
              <a:satOff val="-13380"/>
              <a:lumOff val="27756"/>
              <a:alphaOff val="0"/>
            </a:schemeClr>
          </a:solidFill>
          <a:prstDash val="solid"/>
        </a:ln>
        <a:effectLst/>
      </dsp:spPr>
      <dsp:style>
        <a:lnRef idx="1">
          <a:scrgbClr r="0" g="0" b="0"/>
        </a:lnRef>
        <a:fillRef idx="1">
          <a:scrgbClr r="0" g="0" b="0"/>
        </a:fillRef>
        <a:effectRef idx="0">
          <a:scrgbClr r="0" g="0" b="0"/>
        </a:effectRef>
        <a:fontRef idx="minor"/>
      </dsp:style>
    </dsp:sp>
    <dsp:sp modelId="{2D7A650F-5DDF-FA43-B023-AD6CD4A617C8}">
      <dsp:nvSpPr>
        <dsp:cNvPr id="0" name=""/>
        <dsp:cNvSpPr/>
      </dsp:nvSpPr>
      <dsp:spPr>
        <a:xfrm>
          <a:off x="4507244" y="840779"/>
          <a:ext cx="1479098" cy="238244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smtClean="0"/>
            <a:t>GO term</a:t>
          </a:r>
          <a:endParaRPr lang="en-US" sz="2800" kern="1200" dirty="0"/>
        </a:p>
      </dsp:txBody>
      <dsp:txXfrm>
        <a:off x="4507244" y="840779"/>
        <a:ext cx="1479098" cy="23824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4E6120-537B-2645-BD03-3C28F533DBEF}" type="datetimeFigureOut">
              <a:rPr lang="en-US" smtClean="0"/>
              <a:pPr/>
              <a:t>4/4/13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C2F854-8A9A-444D-9BB8-09500B9C5879}"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BBBACC-9ADD-794D-BE32-CD72A2C388E8}" type="datetimeFigureOut">
              <a:rPr lang="en-US" smtClean="0"/>
              <a:pPr/>
              <a:t>4/4/13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47F2BA-D37F-D947-A876-6F5FF9F0B1EF}"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Logical_consequence" TargetMode="External"/><Relationship Id="rId4" Type="http://schemas.openxmlformats.org/officeDocument/2006/relationships/hyperlink" Target="http://en.wikipedia.org/wiki/Axioms"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7A8CD5-34FA-B443-839B-429AF7ADD83B}" type="slidenum">
              <a:rPr lang="en-US"/>
              <a:pPr/>
              <a:t>10</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r>
              <a:rPr lang="en-US" dirty="0"/>
              <a:t>The individual genome and protein databases submit their genes and proteins annotated to GO terms to a central GO database</a:t>
            </a:r>
            <a:r>
              <a:rPr lang="en-US" dirty="0" smtClean="0"/>
              <a:t>.</a:t>
            </a:r>
          </a:p>
          <a:p>
            <a:endParaRPr lang="en-US" dirty="0" smtClean="0"/>
          </a:p>
          <a:p>
            <a:r>
              <a:rPr lang="en-US" dirty="0" smtClean="0"/>
              <a:t>In turn consumed by many downstream </a:t>
            </a:r>
            <a:r>
              <a:rPr lang="en-US" dirty="0" smtClean="0"/>
              <a:t>tools</a:t>
            </a:r>
          </a:p>
          <a:p>
            <a:endParaRPr lang="en-US" dirty="0" smtClean="0"/>
          </a:p>
          <a:p>
            <a:r>
              <a:rPr lang="en-US" dirty="0" smtClean="0"/>
              <a:t>Contributing </a:t>
            </a:r>
            <a:r>
              <a:rPr lang="en-US" dirty="0" err="1" smtClean="0"/>
              <a:t>dbs</a:t>
            </a:r>
            <a:r>
              <a:rPr lang="en-US" dirty="0" smtClean="0"/>
              <a:t> submit annotations in GAF,</a:t>
            </a:r>
            <a:r>
              <a:rPr lang="en-US" baseline="0" dirty="0" smtClean="0"/>
              <a:t> this will be switching imminently to a new </a:t>
            </a:r>
            <a:r>
              <a:rPr lang="en-US" baseline="0" dirty="0" err="1" smtClean="0"/>
              <a:t>denormalized</a:t>
            </a:r>
            <a:r>
              <a:rPr lang="en-US" baseline="0" dirty="0" smtClean="0"/>
              <a:t> format, GPAD</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a:t>
            </a:r>
            <a:r>
              <a:rPr lang="en-US" baseline="0" dirty="0" smtClean="0"/>
              <a:t> the submitting groups</a:t>
            </a:r>
          </a:p>
          <a:p>
            <a:endParaRPr lang="en-US" baseline="0" dirty="0" smtClean="0"/>
          </a:p>
          <a:p>
            <a:r>
              <a:rPr lang="en-US" baseline="0" dirty="0" smtClean="0"/>
              <a:t>Covers most taxonomic groups, although prokaryotes not well represented</a:t>
            </a:r>
            <a:endParaRPr lang="en-US" dirty="0" smtClean="0"/>
          </a:p>
        </p:txBody>
      </p:sp>
      <p:sp>
        <p:nvSpPr>
          <p:cNvPr id="4" name="Slide Number Placeholder 3"/>
          <p:cNvSpPr>
            <a:spLocks noGrp="1"/>
          </p:cNvSpPr>
          <p:nvPr>
            <p:ph type="sldNum" sz="quarter" idx="10"/>
          </p:nvPr>
        </p:nvSpPr>
        <p:spPr/>
        <p:txBody>
          <a:bodyPr/>
          <a:lstStyle/>
          <a:p>
            <a:fld id="{C247F2BA-D37F-D947-A876-6F5FF9F0B1E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Going to talk about some of the systems for annotating used by the GOC</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4E7500-486D-2244-B3BD-8D4264D5E0C7}" type="slidenum">
              <a:rPr lang="en-US"/>
              <a:pPr/>
              <a:t>15</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dirty="0" smtClean="0"/>
              <a:t>Carried out by a human curator</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Traditionally by curators directly from experimental literature</a:t>
            </a:r>
          </a:p>
          <a:p>
            <a:endParaRPr lang="en-US" dirty="0" smtClean="0"/>
          </a:p>
          <a:p>
            <a:r>
              <a:rPr lang="en-US" dirty="0" smtClean="0"/>
              <a:t>This is the gold standard method</a:t>
            </a:r>
          </a:p>
          <a:p>
            <a:endParaRPr lang="en-US" dirty="0" smtClean="0"/>
          </a:p>
          <a:p>
            <a:r>
              <a:rPr lang="en-US" dirty="0" smtClean="0"/>
              <a:t>Not scalable for all species</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sort of manual annotation is expensive, so it makes sense to propagate these</a:t>
            </a:r>
            <a:r>
              <a:rPr lang="en-US" baseline="0" dirty="0" smtClean="0"/>
              <a:t> where </a:t>
            </a:r>
            <a:r>
              <a:rPr lang="en-US" baseline="0" dirty="0" err="1" smtClean="0"/>
              <a:t>orthology</a:t>
            </a:r>
            <a:r>
              <a:rPr lang="en-US" baseline="0" dirty="0" smtClean="0"/>
              <a:t> amongst species can be established.</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project has developed software for propagating annotations by</a:t>
            </a:r>
            <a:r>
              <a:rPr lang="en-US" baseline="0" dirty="0" smtClean="0"/>
              <a:t> </a:t>
            </a:r>
            <a:r>
              <a:rPr lang="en-US" baseline="0" dirty="0" err="1" smtClean="0"/>
              <a:t>orthology</a:t>
            </a:r>
            <a:r>
              <a:rPr lang="en-US" baseline="0" dirty="0" smtClean="0"/>
              <a:t>. </a:t>
            </a:r>
          </a:p>
          <a:p>
            <a:endParaRPr lang="en-US" baseline="0" dirty="0" smtClean="0"/>
          </a:p>
          <a:p>
            <a:r>
              <a:rPr lang="en-US" baseline="0" dirty="0" smtClean="0"/>
              <a:t>Also helps for identifying errors in existing annotation</a:t>
            </a:r>
          </a:p>
          <a:p>
            <a:endParaRPr lang="en-US" baseline="0" dirty="0" smtClean="0"/>
          </a:p>
          <a:p>
            <a:r>
              <a:rPr lang="en-US" baseline="0" dirty="0" smtClean="0"/>
              <a:t>These annotations are being included in the DB.</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way of getting additional high-quality annotation is</a:t>
            </a:r>
            <a:r>
              <a:rPr lang="en-US" baseline="0" dirty="0" smtClean="0"/>
              <a:t> by using the biological community to create annotations.</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Val Wood ran a pilot</a:t>
            </a:r>
            <a:r>
              <a:rPr lang="en-US" baseline="0" dirty="0" smtClean="0"/>
              <a:t> project in 2009 where she sent a simple Word doc to various </a:t>
            </a:r>
            <a:r>
              <a:rPr lang="en-US" baseline="0" dirty="0" err="1" smtClean="0"/>
              <a:t>Pombe</a:t>
            </a:r>
            <a:r>
              <a:rPr lang="en-US" baseline="0" dirty="0" smtClean="0"/>
              <a:t> bench researchers and asked them to fill it in. </a:t>
            </a:r>
          </a:p>
          <a:p>
            <a:r>
              <a:rPr lang="en-US" baseline="0" dirty="0" smtClean="0"/>
              <a:t>She got a great response and on the basis of this they developed a tool for community </a:t>
            </a:r>
            <a:r>
              <a:rPr lang="en-US" baseline="0" dirty="0" err="1" smtClean="0"/>
              <a:t>curation</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  by  step  interface,  allows  people  with  no   cura3on  background  to  curate  their  own  papers</a:t>
            </a:r>
          </a:p>
          <a:p>
            <a:r>
              <a:rPr lang="en-US" dirty="0" smtClean="0"/>
              <a:t>  •  Curators  can  create  a  cura3on  session  and  send  it   out  to  authors</a:t>
            </a:r>
          </a:p>
          <a:p>
            <a:r>
              <a:rPr lang="en-US" dirty="0" smtClean="0"/>
              <a:t>  •  OR  Authors  can  supply  PMID  for  their  publica3on   to  create  their  own  cura3on  session</a:t>
            </a:r>
          </a:p>
          <a:p>
            <a:r>
              <a:rPr lang="en-US" dirty="0" smtClean="0"/>
              <a:t>  •  Demo  session:          hMp://cura3on.pombase.org/demo/test_curs/  (you  can  create  your  own  demo  session  and  make   annota3ons    using  this  link)</a:t>
            </a:r>
          </a:p>
          <a:p>
            <a:endParaRPr lang="en-US" dirty="0" smtClean="0"/>
          </a:p>
          <a:p>
            <a:r>
              <a:rPr lang="en-US" dirty="0" smtClean="0"/>
              <a:t>Transferrable,</a:t>
            </a:r>
            <a:r>
              <a:rPr lang="en-US" baseline="0" dirty="0" smtClean="0"/>
              <a:t> can be used for other species and </a:t>
            </a:r>
            <a:r>
              <a:rPr lang="en-US" baseline="0" dirty="0" err="1" smtClean="0"/>
              <a:t>datatypes</a:t>
            </a:r>
            <a:r>
              <a:rPr lang="en-US" baseline="0" dirty="0" smtClean="0"/>
              <a:t> (other implementations exist).</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About to release</a:t>
            </a:r>
            <a:r>
              <a:rPr lang="en-US" baseline="0" dirty="0" smtClean="0"/>
              <a:t> a new </a:t>
            </a:r>
            <a:r>
              <a:rPr lang="en-US" baseline="0" dirty="0" err="1" smtClean="0"/>
              <a:t>Drupal</a:t>
            </a:r>
            <a:r>
              <a:rPr lang="en-US" baseline="0" dirty="0" smtClean="0"/>
              <a:t>-based website, this is the new logo</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Community Assessment of Community Annotation with Ontologies (CACAO)</a:t>
            </a:r>
          </a:p>
          <a:p>
            <a:endParaRPr lang="en-US" dirty="0" smtClean="0"/>
          </a:p>
          <a:p>
            <a:r>
              <a:rPr lang="en-US" dirty="0" smtClean="0"/>
              <a:t>competition for teams of undergrads around the world to improve the functional annotation of genes. </a:t>
            </a:r>
          </a:p>
          <a:p>
            <a:endParaRPr lang="en-US" dirty="0" smtClean="0"/>
          </a:p>
          <a:p>
            <a:r>
              <a:rPr lang="en-US" dirty="0" smtClean="0"/>
              <a:t>CACAO was developed and is currently run at by Jim </a:t>
            </a:r>
            <a:r>
              <a:rPr lang="en-US" dirty="0" err="1" smtClean="0"/>
              <a:t>Hu</a:t>
            </a:r>
            <a:r>
              <a:rPr lang="en-US" dirty="0" smtClean="0"/>
              <a:t> at Texas A&amp;M University</a:t>
            </a:r>
          </a:p>
          <a:p>
            <a:endParaRPr lang="en-US" dirty="0" smtClean="0"/>
          </a:p>
          <a:p>
            <a:r>
              <a:rPr lang="en-US" dirty="0" smtClean="0"/>
              <a:t>Annotations are checked and submitted</a:t>
            </a:r>
            <a:r>
              <a:rPr lang="en-US" baseline="0" dirty="0" smtClean="0"/>
              <a:t> to the GO db</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4E7500-486D-2244-B3BD-8D4264D5E0C7}" type="slidenum">
              <a:rPr lang="en-US"/>
              <a:pPr/>
              <a:t>24</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dirty="0" smtClean="0"/>
              <a:t>Electronically derived,</a:t>
            </a:r>
            <a:r>
              <a:rPr lang="en-US" baseline="0" dirty="0" smtClean="0"/>
              <a:t> by a whole series of different </a:t>
            </a:r>
            <a:r>
              <a:rPr lang="en-US" baseline="0" dirty="0" smtClean="0"/>
              <a:t>methodologies</a:t>
            </a:r>
          </a:p>
          <a:p>
            <a:endParaRPr lang="en-US" baseline="0" dirty="0" smtClean="0"/>
          </a:p>
          <a:p>
            <a:r>
              <a:rPr lang="en-US" baseline="0" dirty="0" smtClean="0"/>
              <a:t>Differs according to group</a:t>
            </a:r>
          </a:p>
          <a:p>
            <a:endParaRPr lang="en-US" baseline="0" dirty="0" smtClean="0"/>
          </a:p>
          <a:p>
            <a:r>
              <a:rPr lang="en-US" baseline="0" dirty="0" smtClean="0"/>
              <a:t>Often via a mapping to some pre-</a:t>
            </a:r>
            <a:r>
              <a:rPr lang="en-US" baseline="0" dirty="0" err="1" smtClean="0"/>
              <a:t>exisitng</a:t>
            </a:r>
            <a:r>
              <a:rPr lang="en-US" baseline="0" dirty="0" smtClean="0"/>
              <a:t> system (EC, Reactome, KEGG, </a:t>
            </a:r>
            <a:r>
              <a:rPr lang="en-US" baseline="0" dirty="0" err="1" smtClean="0"/>
              <a:t>Metacyc</a:t>
            </a:r>
            <a:r>
              <a:rPr lang="en-US" baseline="0" dirty="0" smtClean="0"/>
              <a:t>)</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Provides automatic prediction of for uncharacterized sequence</a:t>
            </a:r>
          </a:p>
          <a:p>
            <a:endParaRPr lang="en-US" dirty="0" smtClean="0"/>
          </a:p>
          <a:p>
            <a:r>
              <a:rPr lang="en-US" dirty="0" smtClean="0"/>
              <a:t>Predicts</a:t>
            </a:r>
            <a:r>
              <a:rPr lang="en-US" baseline="0" dirty="0" smtClean="0"/>
              <a:t> membership of protein families and presence of domains and features</a:t>
            </a:r>
          </a:p>
          <a:p>
            <a:endParaRPr lang="en-US" baseline="0" dirty="0" smtClean="0"/>
          </a:p>
          <a:p>
            <a:r>
              <a:rPr lang="en-US" baseline="0" dirty="0" smtClean="0"/>
              <a:t>manually </a:t>
            </a:r>
            <a:r>
              <a:rPr lang="en-US" baseline="0" dirty="0" err="1" smtClean="0"/>
              <a:t>curated</a:t>
            </a:r>
            <a:r>
              <a:rPr lang="en-US" baseline="0" dirty="0" smtClean="0"/>
              <a:t> mapping of families and domains to GO terms</a:t>
            </a:r>
          </a:p>
          <a:p>
            <a:endParaRPr lang="en-US" baseline="0" dirty="0" smtClean="0"/>
          </a:p>
          <a:p>
            <a:r>
              <a:rPr lang="en-US" baseline="0" dirty="0" smtClean="0"/>
              <a:t>High-level – has to be true for all (or most) members of a family – can add downstream filters</a:t>
            </a:r>
          </a:p>
          <a:p>
            <a:endParaRPr lang="en-US" dirty="0" smtClean="0"/>
          </a:p>
          <a:p>
            <a:r>
              <a:rPr lang="en-US" dirty="0" smtClean="0"/>
              <a:t>Incorrect</a:t>
            </a:r>
            <a:r>
              <a:rPr lang="en-US" baseline="0" dirty="0" smtClean="0"/>
              <a:t> annotations when spotted and fed back to improve the mapping – changing the mapping or adding QC filtering downstream e.g. </a:t>
            </a:r>
            <a:r>
              <a:rPr lang="en-US" baseline="0" dirty="0" err="1" smtClean="0"/>
              <a:t>taxon</a:t>
            </a:r>
            <a:r>
              <a:rPr lang="en-US" baseline="0" dirty="0" smtClean="0"/>
              <a:t> constraints</a:t>
            </a:r>
          </a:p>
          <a:p>
            <a:endParaRPr lang="en-US" baseline="0" dirty="0" smtClean="0"/>
          </a:p>
          <a:p>
            <a:r>
              <a:rPr lang="en-US" baseline="0" dirty="0" smtClean="0"/>
              <a:t>Mapping of domains has recently been improved – used to be to the whole protein that contained the domain, now just to the domain itself. Much more accurate.</a:t>
            </a:r>
          </a:p>
          <a:p>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a:t>
            </a:r>
            <a:r>
              <a:rPr lang="en-US" dirty="0" smtClean="0"/>
              <a:t> ‘column 16’ </a:t>
            </a:r>
            <a:r>
              <a:rPr lang="en-US" dirty="0" smtClean="0"/>
              <a:t>as it’s somewhat</a:t>
            </a:r>
            <a:r>
              <a:rPr lang="en-US" baseline="0" dirty="0" smtClean="0"/>
              <a:t> more mysteriously known.</a:t>
            </a:r>
          </a:p>
          <a:p>
            <a:endParaRPr lang="en-US" baseline="0" dirty="0" smtClean="0"/>
          </a:p>
          <a:p>
            <a:r>
              <a:rPr lang="en-US" baseline="0" dirty="0" smtClean="0"/>
              <a:t>this has arisen from the frustration of annotators working with the simplistic annotation model.</a:t>
            </a:r>
          </a:p>
          <a:p>
            <a:endParaRPr lang="en-US" baseline="0" dirty="0" smtClean="0"/>
          </a:p>
          <a:p>
            <a:r>
              <a:rPr lang="en-US" baseline="0" dirty="0" smtClean="0"/>
              <a:t>There are some pieces of information that are not easily captured in the current GO annotation model, so an annotation extension was created whereby </a:t>
            </a:r>
          </a:p>
          <a:p>
            <a:endParaRPr lang="en-US" baseline="0" dirty="0" smtClean="0"/>
          </a:p>
          <a:p>
            <a:r>
              <a:rPr lang="en-US" baseline="0" dirty="0" smtClean="0"/>
              <a:t>So you can make a statement e.g. gene product X is involved in apoptosis in cell type Y</a:t>
            </a:r>
          </a:p>
          <a:p>
            <a:endParaRPr lang="en-US" baseline="0" dirty="0" smtClean="0"/>
          </a:p>
          <a:p>
            <a:r>
              <a:rPr lang="en-US" baseline="0" dirty="0" smtClean="0"/>
              <a:t>The extension have defined semantics and allow a large range of additional information to be captured </a:t>
            </a:r>
          </a:p>
          <a:p>
            <a:endParaRPr lang="en-US" baseline="0" dirty="0" smtClean="0"/>
          </a:p>
          <a:p>
            <a:r>
              <a:rPr lang="en-US" baseline="0" dirty="0" smtClean="0"/>
              <a:t>But many things are still not possible </a:t>
            </a:r>
            <a:r>
              <a:rPr lang="en-US" baseline="0" dirty="0" err="1" smtClean="0"/>
              <a:t>e.g</a:t>
            </a:r>
            <a:r>
              <a:rPr lang="en-US" baseline="0" dirty="0" smtClean="0"/>
              <a:t> annotation lines are unrelated statements – you can say the same </a:t>
            </a:r>
            <a:r>
              <a:rPr lang="en-US" baseline="0" dirty="0" err="1" smtClean="0"/>
              <a:t>gp</a:t>
            </a:r>
            <a:r>
              <a:rPr lang="en-US" baseline="0" dirty="0" smtClean="0"/>
              <a:t> participates in a process and is located in a given cell component but not that those things happen together </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leads me on to</a:t>
            </a:r>
            <a:r>
              <a:rPr lang="en-US" baseline="0" dirty="0" smtClean="0"/>
              <a:t> the future</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a:t>
            </a:r>
            <a:r>
              <a:rPr lang="en-US" baseline="0" dirty="0" smtClean="0"/>
              <a:t> projects we’ve been working on is an enhanced annotation model, which has the working name LEGO because it by a series of modular blocks that can be fitted together</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example from C. </a:t>
            </a:r>
            <a:r>
              <a:rPr lang="en-US" dirty="0" err="1" smtClean="0"/>
              <a:t>elegans</a:t>
            </a:r>
            <a:endParaRPr lang="en-US" dirty="0" smtClean="0"/>
          </a:p>
          <a:p>
            <a:endParaRPr lang="en-US" dirty="0" smtClean="0"/>
          </a:p>
          <a:p>
            <a:r>
              <a:rPr lang="en-US" dirty="0" smtClean="0"/>
              <a:t>So the idea is that an</a:t>
            </a:r>
            <a:r>
              <a:rPr lang="en-US" baseline="0" dirty="0" smtClean="0"/>
              <a:t> annotator builds up a picture, or story of the biological events at the level of the individual proteins</a:t>
            </a:r>
          </a:p>
          <a:p>
            <a:endParaRPr lang="en-US" baseline="0" dirty="0" smtClean="0"/>
          </a:p>
          <a:p>
            <a:r>
              <a:rPr lang="en-US" baseline="0" dirty="0" smtClean="0"/>
              <a:t>The terms in blue are the ontology terms.</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implement this, ideally the</a:t>
            </a:r>
            <a:r>
              <a:rPr lang="en-US" baseline="0" dirty="0" smtClean="0"/>
              <a:t> </a:t>
            </a:r>
            <a:r>
              <a:rPr lang="en-US" baseline="0" dirty="0" err="1" smtClean="0"/>
              <a:t>dbs</a:t>
            </a:r>
            <a:r>
              <a:rPr lang="en-US" baseline="0" dirty="0" smtClean="0"/>
              <a:t> need to submit GO annotations via a common tool.</a:t>
            </a:r>
          </a:p>
          <a:p>
            <a:endParaRPr lang="en-US" baseline="0" dirty="0" smtClean="0"/>
          </a:p>
          <a:p>
            <a:r>
              <a:rPr lang="en-US" baseline="0" dirty="0" smtClean="0"/>
              <a:t>This is no easy feat given the diversity of the contributing </a:t>
            </a:r>
            <a:r>
              <a:rPr lang="en-US" baseline="0" dirty="0" err="1" smtClean="0"/>
              <a:t>DBs</a:t>
            </a:r>
            <a:endParaRPr lang="en-US" baseline="0" dirty="0" smtClean="0"/>
          </a:p>
          <a:p>
            <a:endParaRPr lang="en-US" baseline="0" dirty="0" smtClean="0"/>
          </a:p>
          <a:p>
            <a:r>
              <a:rPr lang="en-US" baseline="0" dirty="0" smtClean="0"/>
              <a:t>Such a framework is under investigation, and in the interim many </a:t>
            </a:r>
            <a:r>
              <a:rPr lang="en-US" baseline="0" dirty="0" err="1" smtClean="0"/>
              <a:t>dbs</a:t>
            </a:r>
            <a:r>
              <a:rPr lang="en-US" baseline="0" dirty="0" smtClean="0"/>
              <a:t> are switching to using protein2go, the </a:t>
            </a:r>
            <a:r>
              <a:rPr lang="en-US" baseline="0" dirty="0" err="1" smtClean="0"/>
              <a:t>EBI’s</a:t>
            </a:r>
            <a:r>
              <a:rPr lang="en-US" baseline="0" dirty="0" smtClean="0"/>
              <a:t> annotation tool</a:t>
            </a:r>
          </a:p>
          <a:p>
            <a:endParaRPr lang="en-US" baseline="0" dirty="0" smtClean="0"/>
          </a:p>
          <a:p>
            <a:r>
              <a:rPr lang="en-US" baseline="0" dirty="0" smtClean="0"/>
              <a:t>So far </a:t>
            </a:r>
            <a:r>
              <a:rPr lang="en-US" baseline="0" dirty="0" err="1" smtClean="0"/>
              <a:t>WormBase</a:t>
            </a:r>
            <a:r>
              <a:rPr lang="en-US" baseline="0" dirty="0" smtClean="0"/>
              <a:t>,  </a:t>
            </a:r>
            <a:r>
              <a:rPr lang="en-US" baseline="0" dirty="0" err="1" smtClean="0"/>
              <a:t>DictyBase</a:t>
            </a:r>
            <a:r>
              <a:rPr lang="en-US" baseline="0" dirty="0" smtClean="0"/>
              <a:t> in process SGD</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GO started,</a:t>
            </a:r>
            <a:r>
              <a:rPr lang="en-US" baseline="0" dirty="0" smtClean="0"/>
              <a:t> it was a very simple ontology and this in many ways was an advantage: it allowed us to expand it very quickly in line with what was needed for annotation, without worrying too much about whether terms were in exactly the right place or what exactly they meant.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as GO got larger and more complex with new relationships and new branches, it became increasingly difficult to manage manually.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realized we needed some automation to help out</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GO terms given formal ‘logical’ </a:t>
            </a:r>
            <a:r>
              <a:rPr lang="en-US" baseline="0" dirty="0" err="1" smtClean="0"/>
              <a:t>defintions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247F2BA-D37F-D947-A876-6F5FF9F0B1EF}" type="slidenum">
              <a:rPr lang="en-US" smtClean="0"/>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example,</a:t>
            </a:r>
            <a:r>
              <a:rPr lang="en-US" baseline="0" dirty="0" smtClean="0"/>
              <a:t> some GO terms can be described in GO processes + </a:t>
            </a:r>
            <a:r>
              <a:rPr lang="en-US" baseline="0" dirty="0" smtClean="0"/>
              <a:t>chemical</a:t>
            </a:r>
          </a:p>
          <a:p>
            <a:endParaRPr lang="en-US" baseline="0" dirty="0" smtClean="0"/>
          </a:p>
          <a:p>
            <a:r>
              <a:rPr lang="en-US" baseline="0" dirty="0" smtClean="0"/>
              <a:t>We leveraged CHEBI, the chemical ontology, to formally describe these GO processes</a:t>
            </a:r>
          </a:p>
          <a:p>
            <a:endParaRPr lang="en-US" baseline="0" dirty="0" smtClean="0"/>
          </a:p>
          <a:p>
            <a:r>
              <a:rPr lang="en-US" baseline="0" dirty="0" smtClean="0"/>
              <a:t>Allows automatic placement of new terms in graph based on CHEBI, error detection, improved integration etc </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
            </a:r>
            <a:r>
              <a:rPr lang="en-US" baseline="0" dirty="0" smtClean="0"/>
              <a:t>e Gene Ontology is a major project which has the aim of capturing and describing biological function of biological entities such as proteins and </a:t>
            </a:r>
            <a:r>
              <a:rPr lang="en-US" baseline="0" dirty="0" err="1" smtClean="0"/>
              <a:t>RNAs</a:t>
            </a:r>
            <a:r>
              <a:rPr lang="en-US" baseline="0" dirty="0" smtClean="0"/>
              <a:t> on a large scale and in a systematic, standardized way, and making that data accessible such that meaningful biological questions can be made of it.</a:t>
            </a:r>
          </a:p>
          <a:p>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bottlenecks we have is that all terms need to</a:t>
            </a:r>
            <a:r>
              <a:rPr lang="en-US" baseline="0" dirty="0" smtClean="0"/>
              <a:t> be added by a small group of ontology developers</a:t>
            </a:r>
          </a:p>
          <a:p>
            <a:endParaRPr lang="en-US" baseline="0" dirty="0" smtClean="0"/>
          </a:p>
          <a:p>
            <a:r>
              <a:rPr lang="en-US" baseline="0" dirty="0" smtClean="0"/>
              <a:t>To help ameliorate this, we have developed a system for adding new terms that conform to specific templates.</a:t>
            </a:r>
          </a:p>
          <a:p>
            <a:endParaRPr lang="en-US" baseline="0" dirty="0" smtClean="0"/>
          </a:p>
          <a:p>
            <a:r>
              <a:rPr lang="en-US" baseline="0" dirty="0" smtClean="0"/>
              <a:t>Called </a:t>
            </a:r>
            <a:r>
              <a:rPr lang="en-US" baseline="0" dirty="0" err="1" smtClean="0"/>
              <a:t>TermGenie</a:t>
            </a:r>
            <a:r>
              <a:rPr lang="en-US" baseline="0" dirty="0" smtClean="0"/>
              <a:t> because the prototype versions used to say “your request has been granted”</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Users are given a login and choose a specific template.</a:t>
            </a:r>
          </a:p>
          <a:p>
            <a:endParaRPr lang="en-US" dirty="0" smtClean="0"/>
          </a:p>
          <a:p>
            <a:r>
              <a:rPr lang="en-US" dirty="0" smtClean="0"/>
              <a:t>They build the term they need based</a:t>
            </a:r>
            <a:r>
              <a:rPr lang="en-US" baseline="0" dirty="0" smtClean="0"/>
              <a:t> on existing terms. The term is placed in the ontology based on its logical constraints.</a:t>
            </a:r>
          </a:p>
          <a:p>
            <a:endParaRPr lang="en-US" baseline="0" dirty="0" smtClean="0"/>
          </a:p>
          <a:p>
            <a:r>
              <a:rPr lang="en-US" baseline="0" dirty="0" smtClean="0"/>
              <a:t>Users are given an id for their new term immediately.</a:t>
            </a:r>
          </a:p>
          <a:p>
            <a:endParaRPr lang="en-US" baseline="0" dirty="0" smtClean="0"/>
          </a:p>
          <a:p>
            <a:r>
              <a:rPr lang="en-US" baseline="0" dirty="0" smtClean="0"/>
              <a:t>Terms are given a final review by an expert curator and then deployed directly in to the ontology.</a:t>
            </a:r>
          </a:p>
          <a:p>
            <a:endParaRPr lang="en-US" baseline="0" dirty="0" smtClean="0"/>
          </a:p>
          <a:p>
            <a:r>
              <a:rPr lang="en-US" baseline="0" dirty="0" smtClean="0"/>
              <a:t>If it’s a bad term (unusual if it conforms to a template) it’s </a:t>
            </a:r>
            <a:r>
              <a:rPr lang="en-US" baseline="0" dirty="0" err="1" smtClean="0"/>
              <a:t>obsoleted</a:t>
            </a:r>
            <a:r>
              <a:rPr lang="en-US" baseline="0" dirty="0" smtClean="0"/>
              <a:t> in the usual way.</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a:t>
            </a:r>
            <a:r>
              <a:rPr lang="en-US" baseline="0" dirty="0" smtClean="0"/>
              <a:t> a kung-fu style</a:t>
            </a:r>
          </a:p>
          <a:p>
            <a:endParaRPr lang="en-US" baseline="0" dirty="0" smtClean="0"/>
          </a:p>
          <a:p>
            <a:r>
              <a:rPr lang="en-US" baseline="0" dirty="0" smtClean="0"/>
              <a:t>GO has been developed in OBO format – a human-readable ontology format developed by the GOC</a:t>
            </a:r>
          </a:p>
          <a:p>
            <a:endParaRPr lang="en-US" baseline="0" dirty="0" smtClean="0"/>
          </a:p>
          <a:p>
            <a:r>
              <a:rPr lang="en-US" baseline="0" dirty="0" smtClean="0"/>
              <a:t>For a long time this worked okay. In tandem we also developed an ontology editor that reads OBO files called OBO-Edit.</a:t>
            </a:r>
          </a:p>
          <a:p>
            <a:endParaRPr lang="en-US" baseline="0" dirty="0" smtClean="0"/>
          </a:p>
          <a:p>
            <a:r>
              <a:rPr lang="en-US" baseline="0" dirty="0" smtClean="0"/>
              <a:t>OWL – the Web Ontology Language – is a language for representing ontologies with more formal semantics and allow the use of semantic </a:t>
            </a:r>
            <a:r>
              <a:rPr lang="en-US" baseline="0" dirty="0" err="1" smtClean="0"/>
              <a:t>reasoners</a:t>
            </a:r>
            <a:r>
              <a:rPr lang="en-US" baseline="0" dirty="0" smtClean="0"/>
              <a:t> - </a:t>
            </a:r>
            <a:r>
              <a:rPr lang="en-US" dirty="0" smtClean="0"/>
              <a:t>a piece of software able to infer </a:t>
            </a:r>
            <a:r>
              <a:rPr lang="en-US" dirty="0" smtClean="0">
                <a:hlinkClick r:id="rId3" tooltip="Logical consequence"/>
              </a:rPr>
              <a:t>logical consequences</a:t>
            </a:r>
            <a:r>
              <a:rPr lang="en-US" dirty="0" smtClean="0"/>
              <a:t> from a set of asserted facts </a:t>
            </a:r>
            <a:r>
              <a:rPr lang="en-US" smtClean="0"/>
              <a:t>or </a:t>
            </a:r>
            <a:r>
              <a:rPr lang="en-US" smtClean="0">
                <a:hlinkClick r:id="rId4" tooltip="Axioms"/>
              </a:rPr>
              <a:t>axioms</a:t>
            </a:r>
            <a:r>
              <a:rPr lang="en-US" smtClean="0"/>
              <a:t>.</a:t>
            </a:r>
            <a:endParaRPr lang="en-US" baseline="0" smtClean="0"/>
          </a:p>
          <a:p>
            <a:endParaRPr lang="en-US" baseline="0" dirty="0" smtClean="0"/>
          </a:p>
          <a:p>
            <a:r>
              <a:rPr lang="en-US" baseline="0" dirty="0" smtClean="0"/>
              <a:t>It became clear that we needed the reasoning power that these </a:t>
            </a:r>
            <a:r>
              <a:rPr lang="en-US" baseline="0" dirty="0" err="1" smtClean="0"/>
              <a:t>reasoners</a:t>
            </a:r>
            <a:r>
              <a:rPr lang="en-US" baseline="0" dirty="0" smtClean="0"/>
              <a:t> could provide, and when the mappings between OBO and OWL became advanced enough, we were able to switch over to an editing model where we go between the formats, reasoning in OWL/Protégé and editing in OBO/OBO-Edit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other ways</a:t>
            </a:r>
            <a:r>
              <a:rPr lang="en-US" baseline="0" dirty="0" smtClean="0"/>
              <a:t> we use </a:t>
            </a:r>
            <a:r>
              <a:rPr lang="en-US" baseline="0" dirty="0" err="1" smtClean="0"/>
              <a:t>Oort</a:t>
            </a:r>
            <a:r>
              <a:rPr lang="en-US" baseline="0" dirty="0" smtClean="0"/>
              <a:t> is to create all of the different ‘cuts’ of GO</a:t>
            </a:r>
          </a:p>
          <a:p>
            <a:endParaRPr lang="en-US" baseline="0" dirty="0" smtClean="0"/>
          </a:p>
          <a:p>
            <a:r>
              <a:rPr lang="en-US" baseline="0" dirty="0" smtClean="0"/>
              <a:t>The main editing version of GO is fairly rich in terms of logical constraints, relationship types etc and is pretty large. </a:t>
            </a:r>
          </a:p>
          <a:p>
            <a:endParaRPr lang="en-US" baseline="0" dirty="0" smtClean="0"/>
          </a:p>
          <a:p>
            <a:r>
              <a:rPr lang="en-US" baseline="0" dirty="0" smtClean="0"/>
              <a:t>Not all users need this level of complexity or detail, so we use </a:t>
            </a:r>
            <a:r>
              <a:rPr lang="en-US" baseline="0" dirty="0" err="1" smtClean="0"/>
              <a:t>Oort</a:t>
            </a:r>
            <a:r>
              <a:rPr lang="en-US" baseline="0" dirty="0" smtClean="0"/>
              <a:t> to generate a simple file, with only a few relationship types and no logical definitions, various subsets – GO slims as well as the OWL version of GO</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40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F2CAD-8F0A-104E-AA5F-ACE4E500CABF}" type="slidenum">
              <a:rPr lang="en-US"/>
              <a:pPr/>
              <a:t>41</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dirty="0" err="1" smtClean="0"/>
              <a:t>Metagenomics</a:t>
            </a:r>
            <a:r>
              <a:rPr lang="en-US" dirty="0" smtClean="0"/>
              <a:t> GO slim developed</a:t>
            </a:r>
            <a:r>
              <a:rPr lang="en-US" baseline="0" dirty="0" smtClean="0"/>
              <a:t> with InterPro</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Microarray assays of </a:t>
            </a:r>
            <a:r>
              <a:rPr lang="en-GB" dirty="0" err="1">
                <a:latin typeface="Arial" charset="0"/>
                <a:ea typeface="msgothic" charset="0"/>
                <a:cs typeface="msgothic" charset="0"/>
              </a:rPr>
              <a:t>hMSCs</a:t>
            </a:r>
            <a:r>
              <a:rPr lang="en-GB" dirty="0">
                <a:latin typeface="Arial" charset="0"/>
                <a:ea typeface="msgothic" charset="0"/>
                <a:cs typeface="msgothic" charset="0"/>
              </a:rPr>
              <a:t> from two donors. (A) Hierarchical clustering of differentially expressed genes. Genes that were either up- (236 genes) or down-regulated (230 genes) in spheroids (</a:t>
            </a:r>
            <a:r>
              <a:rPr lang="en-GB" dirty="0" err="1">
                <a:latin typeface="Arial" charset="0"/>
                <a:ea typeface="msgothic" charset="0"/>
                <a:cs typeface="msgothic" charset="0"/>
              </a:rPr>
              <a:t>Sph</a:t>
            </a:r>
            <a:r>
              <a:rPr lang="en-GB" dirty="0">
                <a:latin typeface="Arial" charset="0"/>
                <a:ea typeface="msgothic" charset="0"/>
                <a:cs typeface="msgothic" charset="0"/>
              </a:rPr>
              <a:t> 25k) at least twofold compared with their adherent culture counterparts (</a:t>
            </a:r>
            <a:r>
              <a:rPr lang="en-GB" dirty="0" err="1">
                <a:latin typeface="Arial" charset="0"/>
                <a:ea typeface="msgothic" charset="0"/>
                <a:cs typeface="msgothic" charset="0"/>
              </a:rPr>
              <a:t>Adh</a:t>
            </a:r>
            <a:r>
              <a:rPr lang="en-GB" dirty="0">
                <a:latin typeface="Arial" charset="0"/>
                <a:ea typeface="msgothic" charset="0"/>
                <a:cs typeface="msgothic" charset="0"/>
              </a:rPr>
              <a:t> Low and </a:t>
            </a:r>
            <a:r>
              <a:rPr lang="en-GB" dirty="0" err="1">
                <a:latin typeface="Arial" charset="0"/>
                <a:ea typeface="msgothic" charset="0"/>
                <a:cs typeface="msgothic" charset="0"/>
              </a:rPr>
              <a:t>Adh</a:t>
            </a:r>
            <a:r>
              <a:rPr lang="en-GB" dirty="0">
                <a:latin typeface="Arial" charset="0"/>
                <a:ea typeface="msgothic" charset="0"/>
                <a:cs typeface="msgothic" charset="0"/>
              </a:rPr>
              <a:t> High), were used in hierarchical clustering. The most significant Gene Ontology terms for up-regulated genes (red) and down-regulated genes (blue) are shown next to the heat map. (B) Flow </a:t>
            </a:r>
            <a:r>
              <a:rPr lang="en-GB" dirty="0" err="1">
                <a:latin typeface="Arial" charset="0"/>
                <a:ea typeface="msgothic" charset="0"/>
                <a:cs typeface="msgothic" charset="0"/>
              </a:rPr>
              <a:t>cytometry</a:t>
            </a:r>
            <a:r>
              <a:rPr lang="en-GB" dirty="0">
                <a:latin typeface="Arial" charset="0"/>
                <a:ea typeface="msgothic" charset="0"/>
                <a:cs typeface="msgothic" charset="0"/>
              </a:rPr>
              <a:t> of differentially expressed surface </a:t>
            </a:r>
            <a:r>
              <a:rPr lang="en-GB" dirty="0" err="1">
                <a:latin typeface="Arial" charset="0"/>
                <a:ea typeface="msgothic" charset="0"/>
                <a:cs typeface="msgothic" charset="0"/>
              </a:rPr>
              <a:t>epitopes</a:t>
            </a:r>
            <a:r>
              <a:rPr lang="en-GB" dirty="0">
                <a:latin typeface="Arial" charset="0"/>
                <a:ea typeface="msgothic" charset="0"/>
                <a:cs typeface="msgothic" charset="0"/>
              </a:rPr>
              <a:t> on </a:t>
            </a:r>
            <a:r>
              <a:rPr lang="en-GB" dirty="0" err="1">
                <a:latin typeface="Arial" charset="0"/>
                <a:ea typeface="msgothic" charset="0"/>
                <a:cs typeface="msgothic" charset="0"/>
              </a:rPr>
              <a:t>hMSCs</a:t>
            </a:r>
            <a:r>
              <a:rPr lang="en-GB" dirty="0">
                <a:latin typeface="Arial" charset="0"/>
                <a:ea typeface="msgothic" charset="0"/>
                <a:cs typeface="msgothic" charset="0"/>
              </a:rPr>
              <a:t>. Abbreviations: as in Fig. 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Biological</a:t>
            </a:r>
            <a:r>
              <a:rPr lang="en-US" baseline="0" dirty="0" smtClean="0"/>
              <a:t> entities are associated with terms from a set of 3 ontologies</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68B367-5E82-9C4C-ADB8-CC9C65141C31}" type="slidenum">
              <a:rPr lang="en-US"/>
              <a:pPr/>
              <a:t>6</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 defined semantics between gene</a:t>
            </a:r>
            <a:r>
              <a:rPr lang="en-US" baseline="0" dirty="0" smtClean="0"/>
              <a:t> and GO term </a:t>
            </a:r>
            <a:r>
              <a:rPr lang="en-US" dirty="0" smtClean="0"/>
              <a:t>in this</a:t>
            </a:r>
            <a:r>
              <a:rPr lang="en-US" baseline="0" dirty="0" smtClean="0"/>
              <a:t> model – we are in the process of moving to something more sophisticated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Evidence – which might be an assay – is separate to the </a:t>
            </a:r>
            <a:endParaRPr lang="en-US" dirty="0" smtClean="0"/>
          </a:p>
        </p:txBody>
      </p:sp>
      <p:sp>
        <p:nvSpPr>
          <p:cNvPr id="4" name="Slide Number Placeholder 3"/>
          <p:cNvSpPr>
            <a:spLocks noGrp="1"/>
          </p:cNvSpPr>
          <p:nvPr>
            <p:ph type="sldNum" sz="quarter" idx="10"/>
          </p:nvPr>
        </p:nvSpPr>
        <p:spPr/>
        <p:txBody>
          <a:bodyPr/>
          <a:lstStyle/>
          <a:p>
            <a:fld id="{696DC736-9A37-E546-93FD-7692BB8DDD8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evidence for an annotation is </a:t>
            </a:r>
            <a:r>
              <a:rPr lang="en-US" i="1" dirty="0" smtClean="0"/>
              <a:t>separate</a:t>
            </a:r>
            <a:r>
              <a:rPr lang="en-US" dirty="0" smtClean="0"/>
              <a:t> from the ontology of real processes and </a:t>
            </a:r>
            <a:r>
              <a:rPr lang="en-US" dirty="0" smtClean="0"/>
              <a:t>components</a:t>
            </a:r>
          </a:p>
          <a:p>
            <a:endParaRPr lang="en-US" dirty="0" smtClean="0"/>
          </a:p>
          <a:p>
            <a:r>
              <a:rPr lang="en-US" dirty="0" smtClean="0"/>
              <a:t>ECO</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GO annotations are made by independent </a:t>
            </a:r>
            <a:r>
              <a:rPr lang="en-US" baseline="0" dirty="0" err="1" smtClean="0"/>
              <a:t>dbs</a:t>
            </a:r>
            <a:r>
              <a:rPr lang="en-US" baseline="0" dirty="0" smtClean="0"/>
              <a:t> who comprise the GOC</a:t>
            </a:r>
          </a:p>
          <a:p>
            <a:endParaRPr lang="en-US" baseline="0" dirty="0" smtClean="0"/>
          </a:p>
          <a:p>
            <a:r>
              <a:rPr lang="en-US" baseline="0" dirty="0" smtClean="0"/>
              <a:t>Collaborate to make sure annotation practice is consistent across species</a:t>
            </a:r>
          </a:p>
          <a:p>
            <a:endParaRPr lang="en-US" baseline="0" dirty="0" smtClean="0"/>
          </a:p>
          <a:p>
            <a:r>
              <a:rPr lang="en-US" baseline="0" dirty="0" smtClean="0"/>
              <a:t>GO is applicable across all species including prokaryotes and viruses</a:t>
            </a:r>
            <a:endParaRPr lang="en-US" dirty="0"/>
          </a:p>
        </p:txBody>
      </p:sp>
      <p:sp>
        <p:nvSpPr>
          <p:cNvPr id="4" name="Slide Number Placeholder 3"/>
          <p:cNvSpPr>
            <a:spLocks noGrp="1"/>
          </p:cNvSpPr>
          <p:nvPr>
            <p:ph type="sldNum" sz="quarter" idx="10"/>
          </p:nvPr>
        </p:nvSpPr>
        <p:spPr/>
        <p:txBody>
          <a:bodyPr/>
          <a:lstStyle/>
          <a:p>
            <a:fld id="{C247F2BA-D37F-D947-A876-6F5FF9F0B1E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Title Slide">
    <p:bg>
      <p:bgPr>
        <a:solidFill>
          <a:srgbClr val="E6E6E6"/>
        </a:solidFill>
        <a:effectLst/>
      </p:bgPr>
    </p:bg>
    <p:spTree>
      <p:nvGrpSpPr>
        <p:cNvPr id="1" name=""/>
        <p:cNvGrpSpPr/>
        <p:nvPr/>
      </p:nvGrpSpPr>
      <p:grpSpPr>
        <a:xfrm>
          <a:off x="0" y="0"/>
          <a:ext cx="0" cy="0"/>
          <a:chOff x="0" y="0"/>
          <a:chExt cx="0" cy="0"/>
        </a:xfrm>
      </p:grpSpPr>
      <p:pic>
        <p:nvPicPr>
          <p:cNvPr id="8" name="Picture 7" descr="EMBL_EBI_DNA_dark2.png"/>
          <p:cNvPicPr>
            <a:picLocks noChangeAspect="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0" y="0"/>
            <a:ext cx="9157005" cy="6880448"/>
          </a:xfrm>
          <a:prstGeom prst="rect">
            <a:avLst/>
          </a:prstGeom>
        </p:spPr>
      </p:pic>
      <p:sp>
        <p:nvSpPr>
          <p:cNvPr id="3079" name="Rectangle 7"/>
          <p:cNvSpPr>
            <a:spLocks noGrp="1" noChangeArrowheads="1"/>
          </p:cNvSpPr>
          <p:nvPr>
            <p:ph type="subTitle" idx="1" hasCustomPrompt="1"/>
          </p:nvPr>
        </p:nvSpPr>
        <p:spPr>
          <a:xfrm>
            <a:off x="532554" y="1797029"/>
            <a:ext cx="6400800" cy="610284"/>
          </a:xfrm>
        </p:spPr>
        <p:txBody>
          <a:bodyPr/>
          <a:lstStyle>
            <a:lvl1pPr marL="0" indent="0">
              <a:buFontTx/>
              <a:buNone/>
              <a:defRPr sz="2600" b="0" i="0">
                <a:solidFill>
                  <a:srgbClr val="FFFFFF"/>
                </a:solidFill>
                <a:latin typeface="HelveticaNeueLT Pro 45 Lt"/>
                <a:cs typeface="HelveticaNeueLT Pro 45 Lt"/>
              </a:defRPr>
            </a:lvl1pPr>
          </a:lstStyle>
          <a:p>
            <a:r>
              <a:rPr lang="en-US" dirty="0" smtClean="0"/>
              <a:t>Subtitle</a:t>
            </a:r>
            <a:endParaRPr lang="en-US" dirty="0"/>
          </a:p>
        </p:txBody>
      </p:sp>
      <p:sp>
        <p:nvSpPr>
          <p:cNvPr id="3074" name="Rectangle 2"/>
          <p:cNvSpPr>
            <a:spLocks noGrp="1" noChangeArrowheads="1"/>
          </p:cNvSpPr>
          <p:nvPr>
            <p:ph type="ctrTitle" hasCustomPrompt="1"/>
          </p:nvPr>
        </p:nvSpPr>
        <p:spPr>
          <a:xfrm>
            <a:off x="533401" y="1040419"/>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de-DE" dirty="0" smtClean="0"/>
              <a:t>Title</a:t>
            </a:r>
            <a:endParaRPr lang="de-DE" dirty="0"/>
          </a:p>
        </p:txBody>
      </p:sp>
      <p:sp>
        <p:nvSpPr>
          <p:cNvPr id="7" name="Text Placeholder 6"/>
          <p:cNvSpPr>
            <a:spLocks noGrp="1"/>
          </p:cNvSpPr>
          <p:nvPr>
            <p:ph type="body" sz="quarter" idx="10" hasCustomPrompt="1"/>
          </p:nvPr>
        </p:nvSpPr>
        <p:spPr>
          <a:xfrm>
            <a:off x="533400" y="3851275"/>
            <a:ext cx="4487863" cy="614363"/>
          </a:xfrm>
        </p:spPr>
        <p:txBody>
          <a:bodyPr/>
          <a:lstStyle>
            <a:lvl1pPr marL="0" indent="0">
              <a:buNone/>
              <a:defRPr b="0" i="0">
                <a:solidFill>
                  <a:schemeClr val="bg1"/>
                </a:solidFill>
                <a:latin typeface="HelveticaNeueLT Pro 35 Th"/>
                <a:cs typeface="HelveticaNeueLT Pro 35 Th"/>
              </a:defRPr>
            </a:lvl1pPr>
          </a:lstStyle>
          <a:p>
            <a:pPr lvl="0"/>
            <a:r>
              <a:rPr lang="en-GB" dirty="0" smtClean="0"/>
              <a:t>Author name</a:t>
            </a:r>
          </a:p>
        </p:txBody>
      </p:sp>
      <p:pic>
        <p:nvPicPr>
          <p:cNvPr id="11" name="Picture 2" descr="EMBL_EBI_RGB_InversedUpdate.png"/>
          <p:cNvPicPr>
            <a:picLocks noChangeAspect="1"/>
          </p:cNvPicPr>
          <p:nvPr/>
        </p:nvPicPr>
        <p:blipFill>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63932" y="6310719"/>
            <a:ext cx="1459431" cy="45127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2891816"/>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Rectangle 5"/>
          <p:cNvSpPr>
            <a:spLocks noGrp="1" noChangeArrowheads="1"/>
          </p:cNvSpPr>
          <p:nvPr>
            <p:ph type="ftr" sz="quarter" idx="10"/>
          </p:nvPr>
        </p:nvSpPr>
        <p:spPr>
          <a:xfrm>
            <a:off x="4500563" y="6308725"/>
            <a:ext cx="2895600" cy="228600"/>
          </a:xfrm>
          <a:prstGeom prst="rect">
            <a:avLst/>
          </a:prstGeom>
          <a:ln/>
        </p:spPr>
        <p:txBody>
          <a:bodyPr>
            <a:noAutofit/>
          </a:bodyPr>
          <a:lstStyle>
            <a:lvl1pPr>
              <a:defRPr sz="1200">
                <a:solidFill>
                  <a:schemeClr val="bg1"/>
                </a:solidFill>
              </a:defRPr>
            </a:lvl1pPr>
          </a:lstStyle>
          <a:p>
            <a:r>
              <a:rPr lang="en-US" smtClean="0"/>
              <a:t>Cambridge GMOD workshop</a:t>
            </a:r>
            <a:endParaRPr lang="en-US" dirty="0"/>
          </a:p>
        </p:txBody>
      </p:sp>
      <p:sp>
        <p:nvSpPr>
          <p:cNvPr id="4" name="Rectangle 4"/>
          <p:cNvSpPr>
            <a:spLocks noGrp="1" noChangeArrowheads="1"/>
          </p:cNvSpPr>
          <p:nvPr>
            <p:ph type="dt" sz="half" idx="11"/>
          </p:nvPr>
        </p:nvSpPr>
        <p:spPr>
          <a:xfrm>
            <a:off x="1692275" y="6308725"/>
            <a:ext cx="1676400" cy="228600"/>
          </a:xfrm>
          <a:prstGeom prst="rect">
            <a:avLst/>
          </a:prstGeom>
          <a:ln/>
        </p:spPr>
        <p:txBody>
          <a:bodyPr/>
          <a:lstStyle>
            <a:lvl1pPr>
              <a:defRPr sz="1200">
                <a:solidFill>
                  <a:schemeClr val="bg1"/>
                </a:solidFill>
              </a:defRPr>
            </a:lvl1pPr>
          </a:lstStyle>
          <a:p>
            <a:fld id="{68935485-E0C5-5C44-968D-BC9A3E6446B2}" type="datetime1">
              <a:rPr lang="en-US" smtClean="0"/>
              <a:pPr/>
              <a:t>4/4/13</a:t>
            </a:fld>
            <a:endParaRPr lang="en-US" dirty="0"/>
          </a:p>
        </p:txBody>
      </p:sp>
      <p:sp>
        <p:nvSpPr>
          <p:cNvPr id="5" name="Rectangle 6"/>
          <p:cNvSpPr>
            <a:spLocks noGrp="1" noChangeArrowheads="1"/>
          </p:cNvSpPr>
          <p:nvPr>
            <p:ph type="sldNum" sz="quarter" idx="12"/>
          </p:nvPr>
        </p:nvSpPr>
        <p:spPr>
          <a:xfrm>
            <a:off x="152400" y="6375400"/>
            <a:ext cx="304800" cy="228600"/>
          </a:xfrm>
          <a:prstGeom prst="rect">
            <a:avLst/>
          </a:prstGeom>
          <a:ln/>
        </p:spPr>
        <p:txBody>
          <a:bodyPr/>
          <a:lstStyle>
            <a:lvl1pPr>
              <a:defRPr sz="1200">
                <a:solidFill>
                  <a:schemeClr val="bg1"/>
                </a:solidFill>
              </a:defRPr>
            </a:lvl1pPr>
          </a:lstStyle>
          <a:p>
            <a:fld id="{33B6048D-EE76-C24E-B588-ECF193BD628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de-DE"/>
          </a:p>
        </p:txBody>
      </p:sp>
      <p:sp>
        <p:nvSpPr>
          <p:cNvPr id="3" name="Content Placeholder 2"/>
          <p:cNvSpPr>
            <a:spLocks noGrp="1"/>
          </p:cNvSpPr>
          <p:nvPr>
            <p:ph sz="half" idx="1"/>
          </p:nvPr>
        </p:nvSpPr>
        <p:spPr>
          <a:xfrm>
            <a:off x="533400" y="1219200"/>
            <a:ext cx="40005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4" name="Content Placeholder 3"/>
          <p:cNvSpPr>
            <a:spLocks noGrp="1"/>
          </p:cNvSpPr>
          <p:nvPr>
            <p:ph sz="half" idx="2"/>
          </p:nvPr>
        </p:nvSpPr>
        <p:spPr>
          <a:xfrm>
            <a:off x="4686300" y="1219200"/>
            <a:ext cx="40005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de-DE"/>
          </a:p>
        </p:txBody>
      </p:sp>
      <p:sp>
        <p:nvSpPr>
          <p:cNvPr id="5" name="Rectangle 5"/>
          <p:cNvSpPr>
            <a:spLocks noGrp="1" noChangeArrowheads="1"/>
          </p:cNvSpPr>
          <p:nvPr>
            <p:ph type="ftr" sz="quarter" idx="10"/>
          </p:nvPr>
        </p:nvSpPr>
        <p:spPr>
          <a:xfrm>
            <a:off x="4500563" y="6308725"/>
            <a:ext cx="2895600" cy="228600"/>
          </a:xfrm>
          <a:prstGeom prst="rect">
            <a:avLst/>
          </a:prstGeom>
          <a:ln/>
        </p:spPr>
        <p:txBody>
          <a:bodyPr/>
          <a:lstStyle>
            <a:lvl1pPr>
              <a:defRPr sz="1200">
                <a:solidFill>
                  <a:schemeClr val="bg1"/>
                </a:solidFill>
              </a:defRPr>
            </a:lvl1pPr>
          </a:lstStyle>
          <a:p>
            <a:r>
              <a:rPr lang="en-US" smtClean="0"/>
              <a:t>Cambridge GMOD workshop</a:t>
            </a:r>
            <a:endParaRPr lang="en-US"/>
          </a:p>
        </p:txBody>
      </p:sp>
      <p:sp>
        <p:nvSpPr>
          <p:cNvPr id="6" name="Rectangle 4"/>
          <p:cNvSpPr>
            <a:spLocks noGrp="1" noChangeArrowheads="1"/>
          </p:cNvSpPr>
          <p:nvPr>
            <p:ph type="dt" sz="half" idx="11"/>
          </p:nvPr>
        </p:nvSpPr>
        <p:spPr>
          <a:xfrm>
            <a:off x="1692275" y="6308725"/>
            <a:ext cx="1676400" cy="228600"/>
          </a:xfrm>
          <a:prstGeom prst="rect">
            <a:avLst/>
          </a:prstGeom>
          <a:ln/>
        </p:spPr>
        <p:txBody>
          <a:bodyPr/>
          <a:lstStyle>
            <a:lvl1pPr>
              <a:defRPr sz="1200">
                <a:solidFill>
                  <a:schemeClr val="bg1"/>
                </a:solidFill>
              </a:defRPr>
            </a:lvl1pPr>
          </a:lstStyle>
          <a:p>
            <a:fld id="{E284DFB5-C250-6342-BE3B-8FC424A50929}" type="datetime1">
              <a:rPr lang="en-US" smtClean="0"/>
              <a:pPr/>
              <a:t>4/4/13</a:t>
            </a:fld>
            <a:endParaRPr lang="en-US"/>
          </a:p>
        </p:txBody>
      </p:sp>
      <p:sp>
        <p:nvSpPr>
          <p:cNvPr id="7" name="Slide Number Placeholder 6"/>
          <p:cNvSpPr>
            <a:spLocks noGrp="1" noChangeArrowheads="1"/>
          </p:cNvSpPr>
          <p:nvPr>
            <p:ph type="sldNum" sz="quarter" idx="12"/>
          </p:nvPr>
        </p:nvSpPr>
        <p:spPr>
          <a:xfrm>
            <a:off x="152400" y="6375400"/>
            <a:ext cx="304800" cy="228600"/>
          </a:xfrm>
          <a:prstGeom prst="rect">
            <a:avLst/>
          </a:prstGeom>
          <a:ln/>
        </p:spPr>
        <p:txBody>
          <a:bodyPr/>
          <a:lstStyle>
            <a:lvl1pPr>
              <a:defRPr sz="1200">
                <a:solidFill>
                  <a:schemeClr val="bg1"/>
                </a:solidFill>
              </a:defRPr>
            </a:lvl1pPr>
          </a:lstStyle>
          <a:p>
            <a:fld id="{33B6048D-EE76-C24E-B588-ECF193BD628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1_Title Slide">
    <p:bg>
      <p:bgPr>
        <a:solidFill>
          <a:srgbClr val="E6E6E6"/>
        </a:solidFill>
        <a:effectLst/>
      </p:bgPr>
    </p:bg>
    <p:spTree>
      <p:nvGrpSpPr>
        <p:cNvPr id="1" name=""/>
        <p:cNvGrpSpPr/>
        <p:nvPr/>
      </p:nvGrpSpPr>
      <p:grpSpPr>
        <a:xfrm>
          <a:off x="0" y="0"/>
          <a:ext cx="0" cy="0"/>
          <a:chOff x="0" y="0"/>
          <a:chExt cx="0" cy="0"/>
        </a:xfrm>
      </p:grpSpPr>
      <p:pic>
        <p:nvPicPr>
          <p:cNvPr id="2" name="Picture 1" descr="EMBL_EBI_DNA_dark2.png"/>
          <p:cNvPicPr>
            <a:picLocks noChangeAspect="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0" y="0"/>
            <a:ext cx="9157005" cy="6880448"/>
          </a:xfrm>
          <a:prstGeom prst="rect">
            <a:avLst/>
          </a:prstGeom>
        </p:spPr>
      </p:pic>
      <p:sp>
        <p:nvSpPr>
          <p:cNvPr id="3079" name="Rectangle 7"/>
          <p:cNvSpPr>
            <a:spLocks noGrp="1" noChangeArrowheads="1"/>
          </p:cNvSpPr>
          <p:nvPr>
            <p:ph type="subTitle" idx="1" hasCustomPrompt="1"/>
          </p:nvPr>
        </p:nvSpPr>
        <p:spPr>
          <a:xfrm>
            <a:off x="532554" y="1797029"/>
            <a:ext cx="6400800" cy="610284"/>
          </a:xfrm>
        </p:spPr>
        <p:txBody>
          <a:bodyPr/>
          <a:lstStyle>
            <a:lvl1pPr marL="0" indent="0">
              <a:buFontTx/>
              <a:buNone/>
              <a:defRPr sz="2600" b="0" i="0">
                <a:solidFill>
                  <a:srgbClr val="FFFFFF"/>
                </a:solidFill>
                <a:latin typeface="HelveticaNeueLT Pro 45 Lt"/>
                <a:cs typeface="HelveticaNeueLT Pro 45 Lt"/>
              </a:defRPr>
            </a:lvl1pPr>
          </a:lstStyle>
          <a:p>
            <a:r>
              <a:rPr lang="en-US" dirty="0" smtClean="0"/>
              <a:t>Subtitle</a:t>
            </a:r>
            <a:endParaRPr lang="en-US" dirty="0"/>
          </a:p>
        </p:txBody>
      </p:sp>
      <p:sp>
        <p:nvSpPr>
          <p:cNvPr id="3074" name="Rectangle 2"/>
          <p:cNvSpPr>
            <a:spLocks noGrp="1" noChangeArrowheads="1"/>
          </p:cNvSpPr>
          <p:nvPr>
            <p:ph type="ctrTitle" hasCustomPrompt="1"/>
          </p:nvPr>
        </p:nvSpPr>
        <p:spPr>
          <a:xfrm>
            <a:off x="533401" y="1040419"/>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de-DE" dirty="0" smtClean="0"/>
              <a:t>Title</a:t>
            </a:r>
            <a:endParaRPr lang="de-DE" dirty="0"/>
          </a:p>
        </p:txBody>
      </p:sp>
      <p:sp>
        <p:nvSpPr>
          <p:cNvPr id="7" name="Text Placeholder 6"/>
          <p:cNvSpPr>
            <a:spLocks noGrp="1"/>
          </p:cNvSpPr>
          <p:nvPr>
            <p:ph type="body" sz="quarter" idx="10" hasCustomPrompt="1"/>
          </p:nvPr>
        </p:nvSpPr>
        <p:spPr>
          <a:xfrm>
            <a:off x="533400" y="3851275"/>
            <a:ext cx="4487863" cy="614363"/>
          </a:xfrm>
        </p:spPr>
        <p:txBody>
          <a:bodyPr/>
          <a:lstStyle>
            <a:lvl1pPr marL="0" indent="0">
              <a:buNone/>
              <a:defRPr b="0" i="0">
                <a:solidFill>
                  <a:schemeClr val="bg1"/>
                </a:solidFill>
                <a:latin typeface="HelveticaNeueLT Pro 35 Th"/>
                <a:cs typeface="HelveticaNeueLT Pro 35 Th"/>
              </a:defRPr>
            </a:lvl1pPr>
          </a:lstStyle>
          <a:p>
            <a:pPr lvl="0"/>
            <a:r>
              <a:rPr lang="en-GB" dirty="0" smtClean="0"/>
              <a:t>Author name</a:t>
            </a:r>
          </a:p>
        </p:txBody>
      </p:sp>
      <p:pic>
        <p:nvPicPr>
          <p:cNvPr id="9" name="Picture 2" descr="EMBL_EBI_RGB_InversedUpdate.png"/>
          <p:cNvPicPr>
            <a:picLocks noChangeAspect="1"/>
          </p:cNvPicPr>
          <p:nvPr/>
        </p:nvPicPr>
        <p:blipFill>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63932" y="6310719"/>
            <a:ext cx="1459431" cy="45127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245173"/>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6_Title Slide">
    <p:bg>
      <p:bgPr>
        <a:solidFill>
          <a:srgbClr val="E6E6E6"/>
        </a:solidFill>
        <a:effectLst/>
      </p:bgPr>
    </p:bg>
    <p:spTree>
      <p:nvGrpSpPr>
        <p:cNvPr id="1" name=""/>
        <p:cNvGrpSpPr/>
        <p:nvPr/>
      </p:nvGrpSpPr>
      <p:grpSpPr>
        <a:xfrm>
          <a:off x="0" y="0"/>
          <a:ext cx="0" cy="0"/>
          <a:chOff x="0" y="0"/>
          <a:chExt cx="0" cy="0"/>
        </a:xfrm>
      </p:grpSpPr>
      <p:pic>
        <p:nvPicPr>
          <p:cNvPr id="5" name="Picture 4" descr="powerpont-slide-title_cell_dark4.png"/>
          <p:cNvPicPr>
            <a:picLocks noChangeAspect="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0" y="0"/>
            <a:ext cx="9162165" cy="6870700"/>
          </a:xfrm>
          <a:prstGeom prst="rect">
            <a:avLst/>
          </a:prstGeom>
        </p:spPr>
      </p:pic>
      <p:sp>
        <p:nvSpPr>
          <p:cNvPr id="3079" name="Rectangle 7"/>
          <p:cNvSpPr>
            <a:spLocks noGrp="1" noChangeArrowheads="1"/>
          </p:cNvSpPr>
          <p:nvPr>
            <p:ph type="subTitle" idx="1" hasCustomPrompt="1"/>
          </p:nvPr>
        </p:nvSpPr>
        <p:spPr>
          <a:xfrm>
            <a:off x="532554" y="1797029"/>
            <a:ext cx="6400800" cy="610284"/>
          </a:xfrm>
        </p:spPr>
        <p:txBody>
          <a:bodyPr/>
          <a:lstStyle>
            <a:lvl1pPr marL="0" indent="0">
              <a:buFontTx/>
              <a:buNone/>
              <a:defRPr sz="2600" b="0" i="0">
                <a:solidFill>
                  <a:srgbClr val="FFFFFF"/>
                </a:solidFill>
                <a:latin typeface="HelveticaNeueLT Pro 45 Lt"/>
                <a:cs typeface="HelveticaNeueLT Pro 45 Lt"/>
              </a:defRPr>
            </a:lvl1pPr>
          </a:lstStyle>
          <a:p>
            <a:r>
              <a:rPr lang="en-US" dirty="0" smtClean="0"/>
              <a:t>Subtitle</a:t>
            </a:r>
            <a:endParaRPr lang="en-US" dirty="0"/>
          </a:p>
        </p:txBody>
      </p:sp>
      <p:sp>
        <p:nvSpPr>
          <p:cNvPr id="3074" name="Rectangle 2"/>
          <p:cNvSpPr>
            <a:spLocks noGrp="1" noChangeArrowheads="1"/>
          </p:cNvSpPr>
          <p:nvPr>
            <p:ph type="ctrTitle" hasCustomPrompt="1"/>
          </p:nvPr>
        </p:nvSpPr>
        <p:spPr>
          <a:xfrm>
            <a:off x="533401" y="1040419"/>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de-DE" dirty="0" smtClean="0"/>
              <a:t>Title</a:t>
            </a:r>
            <a:endParaRPr lang="de-DE" dirty="0"/>
          </a:p>
        </p:txBody>
      </p:sp>
      <p:sp>
        <p:nvSpPr>
          <p:cNvPr id="7" name="Text Placeholder 6"/>
          <p:cNvSpPr>
            <a:spLocks noGrp="1"/>
          </p:cNvSpPr>
          <p:nvPr>
            <p:ph type="body" sz="quarter" idx="10" hasCustomPrompt="1"/>
          </p:nvPr>
        </p:nvSpPr>
        <p:spPr>
          <a:xfrm>
            <a:off x="533400" y="3851275"/>
            <a:ext cx="4487863" cy="614363"/>
          </a:xfrm>
        </p:spPr>
        <p:txBody>
          <a:bodyPr/>
          <a:lstStyle>
            <a:lvl1pPr marL="0" indent="0">
              <a:buNone/>
              <a:defRPr b="0" i="0">
                <a:solidFill>
                  <a:schemeClr val="bg1"/>
                </a:solidFill>
                <a:latin typeface="HelveticaNeueLT Pro 35 Th"/>
                <a:cs typeface="HelveticaNeueLT Pro 35 Th"/>
              </a:defRPr>
            </a:lvl1pPr>
          </a:lstStyle>
          <a:p>
            <a:pPr lvl="0"/>
            <a:r>
              <a:rPr lang="en-GB" dirty="0" smtClean="0"/>
              <a:t>Author name</a:t>
            </a:r>
          </a:p>
        </p:txBody>
      </p:sp>
      <p:pic>
        <p:nvPicPr>
          <p:cNvPr id="9" name="Picture 2" descr="EMBL_EBI_RGB_InversedUpdate.png"/>
          <p:cNvPicPr>
            <a:picLocks noChangeAspect="1"/>
          </p:cNvPicPr>
          <p:nvPr/>
        </p:nvPicPr>
        <p:blipFill>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63932" y="6310719"/>
            <a:ext cx="1459431" cy="45127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546220"/>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7_Title Slide">
    <p:bg>
      <p:bgPr>
        <a:solidFill>
          <a:srgbClr val="E6E6E6"/>
        </a:solidFill>
        <a:effectLst/>
      </p:bgPr>
    </p:bg>
    <p:spTree>
      <p:nvGrpSpPr>
        <p:cNvPr id="1" name=""/>
        <p:cNvGrpSpPr/>
        <p:nvPr/>
      </p:nvGrpSpPr>
      <p:grpSpPr>
        <a:xfrm>
          <a:off x="0" y="0"/>
          <a:ext cx="0" cy="0"/>
          <a:chOff x="0" y="0"/>
          <a:chExt cx="0" cy="0"/>
        </a:xfrm>
      </p:grpSpPr>
      <p:pic>
        <p:nvPicPr>
          <p:cNvPr id="2" name="Picture 1" descr="EMBL_EBI_cisplatin_dark.png"/>
          <p:cNvPicPr>
            <a:picLocks noChangeAspect="1"/>
          </p:cNvPicPr>
          <p:nvPr/>
        </p:nvPicPr>
        <p:blipFill rotWithShape="1">
          <a:blip r:embed="rId2"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0" y="0"/>
            <a:ext cx="9174865" cy="6870700"/>
          </a:xfrm>
          <a:prstGeom prst="rect">
            <a:avLst/>
          </a:prstGeom>
        </p:spPr>
      </p:pic>
      <p:sp>
        <p:nvSpPr>
          <p:cNvPr id="3079" name="Rectangle 7"/>
          <p:cNvSpPr>
            <a:spLocks noGrp="1" noChangeArrowheads="1"/>
          </p:cNvSpPr>
          <p:nvPr>
            <p:ph type="subTitle" idx="1" hasCustomPrompt="1"/>
          </p:nvPr>
        </p:nvSpPr>
        <p:spPr>
          <a:xfrm>
            <a:off x="532554" y="1797029"/>
            <a:ext cx="6400800" cy="610284"/>
          </a:xfrm>
        </p:spPr>
        <p:txBody>
          <a:bodyPr/>
          <a:lstStyle>
            <a:lvl1pPr marL="0" indent="0">
              <a:buFontTx/>
              <a:buNone/>
              <a:defRPr sz="2600" b="0" i="0">
                <a:solidFill>
                  <a:srgbClr val="FFFFFF"/>
                </a:solidFill>
                <a:latin typeface="HelveticaNeueLT Pro 45 Lt"/>
                <a:cs typeface="HelveticaNeueLT Pro 45 Lt"/>
              </a:defRPr>
            </a:lvl1pPr>
          </a:lstStyle>
          <a:p>
            <a:r>
              <a:rPr lang="en-US" dirty="0" smtClean="0"/>
              <a:t>Subtitle</a:t>
            </a:r>
            <a:endParaRPr lang="en-US" dirty="0"/>
          </a:p>
        </p:txBody>
      </p:sp>
      <p:sp>
        <p:nvSpPr>
          <p:cNvPr id="3074" name="Rectangle 2"/>
          <p:cNvSpPr>
            <a:spLocks noGrp="1" noChangeArrowheads="1"/>
          </p:cNvSpPr>
          <p:nvPr>
            <p:ph type="ctrTitle" hasCustomPrompt="1"/>
          </p:nvPr>
        </p:nvSpPr>
        <p:spPr>
          <a:xfrm>
            <a:off x="533401" y="1040419"/>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de-DE" dirty="0" smtClean="0"/>
              <a:t>Title</a:t>
            </a:r>
            <a:endParaRPr lang="de-DE" dirty="0"/>
          </a:p>
        </p:txBody>
      </p:sp>
      <p:sp>
        <p:nvSpPr>
          <p:cNvPr id="7" name="Text Placeholder 6"/>
          <p:cNvSpPr>
            <a:spLocks noGrp="1"/>
          </p:cNvSpPr>
          <p:nvPr>
            <p:ph type="body" sz="quarter" idx="10" hasCustomPrompt="1"/>
          </p:nvPr>
        </p:nvSpPr>
        <p:spPr>
          <a:xfrm>
            <a:off x="533400" y="3851275"/>
            <a:ext cx="4487863" cy="614363"/>
          </a:xfrm>
        </p:spPr>
        <p:txBody>
          <a:bodyPr/>
          <a:lstStyle>
            <a:lvl1pPr marL="0" indent="0">
              <a:buNone/>
              <a:defRPr b="0" i="0">
                <a:solidFill>
                  <a:schemeClr val="bg1"/>
                </a:solidFill>
                <a:latin typeface="HelveticaNeueLT Pro 35 Th"/>
                <a:cs typeface="HelveticaNeueLT Pro 35 Th"/>
              </a:defRPr>
            </a:lvl1pPr>
          </a:lstStyle>
          <a:p>
            <a:pPr lvl="0"/>
            <a:r>
              <a:rPr lang="en-GB" dirty="0" smtClean="0"/>
              <a:t>Author name</a:t>
            </a:r>
          </a:p>
        </p:txBody>
      </p:sp>
      <p:pic>
        <p:nvPicPr>
          <p:cNvPr id="9" name="Picture 2" descr="EMBL_EBI_RGB_InversedUpdate.png"/>
          <p:cNvPicPr>
            <a:picLocks noChangeAspect="1"/>
          </p:cNvPicPr>
          <p:nvPr/>
        </p:nvPicPr>
        <p:blipFill>
          <a:blip r:embed="rId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63932" y="6310719"/>
            <a:ext cx="1459431" cy="45127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264196"/>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0902640"/>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7141823"/>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
        <p:nvSpPr>
          <p:cNvPr id="3" name="Content Placeholder 2"/>
          <p:cNvSpPr>
            <a:spLocks noGrp="1"/>
          </p:cNvSpPr>
          <p:nvPr>
            <p:ph idx="1"/>
          </p:nvPr>
        </p:nvSpPr>
        <p:spPr>
          <a:xfrm>
            <a:off x="533400" y="1219200"/>
            <a:ext cx="38989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10"/>
          </p:nvPr>
        </p:nvSpPr>
        <p:spPr>
          <a:xfrm>
            <a:off x="4686300" y="1219200"/>
            <a:ext cx="40005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6214340"/>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2_Title Slide">
    <p:spTree>
      <p:nvGrpSpPr>
        <p:cNvPr id="1" name=""/>
        <p:cNvGrpSpPr/>
        <p:nvPr/>
      </p:nvGrpSpPr>
      <p:grpSpPr>
        <a:xfrm>
          <a:off x="0" y="0"/>
          <a:ext cx="0" cy="0"/>
          <a:chOff x="0" y="0"/>
          <a:chExt cx="0" cy="0"/>
        </a:xfrm>
      </p:grpSpPr>
      <p:sp>
        <p:nvSpPr>
          <p:cNvPr id="3079" name="Rectangle 7"/>
          <p:cNvSpPr>
            <a:spLocks noGrp="1" noChangeArrowheads="1"/>
          </p:cNvSpPr>
          <p:nvPr>
            <p:ph type="subTitle" idx="1"/>
          </p:nvPr>
        </p:nvSpPr>
        <p:spPr>
          <a:xfrm>
            <a:off x="549275" y="2971800"/>
            <a:ext cx="6400800" cy="304800"/>
          </a:xfrm>
        </p:spPr>
        <p:txBody>
          <a:bodyPr/>
          <a:lstStyle>
            <a:lvl1pPr marL="0" indent="0">
              <a:buFontTx/>
              <a:buNone/>
              <a:defRPr>
                <a:solidFill>
                  <a:srgbClr val="FFFFFF"/>
                </a:solidFill>
              </a:defRPr>
            </a:lvl1pPr>
          </a:lstStyle>
          <a:p>
            <a:r>
              <a:rPr lang="en-GB" smtClean="0"/>
              <a:t>Click to edit Master subtitle style</a:t>
            </a:r>
            <a:endParaRPr lang="en-US"/>
          </a:p>
        </p:txBody>
      </p:sp>
      <p:sp>
        <p:nvSpPr>
          <p:cNvPr id="3074" name="Rectangle 2"/>
          <p:cNvSpPr>
            <a:spLocks noGrp="1" noChangeArrowheads="1"/>
          </p:cNvSpPr>
          <p:nvPr>
            <p:ph type="ctrTitle"/>
          </p:nvPr>
        </p:nvSpPr>
        <p:spPr>
          <a:xfrm>
            <a:off x="533400" y="2284413"/>
            <a:ext cx="7772400" cy="685800"/>
          </a:xfrm>
        </p:spPr>
        <p:txBody>
          <a:bodyPr/>
          <a:lstStyle>
            <a:lvl1pPr>
              <a:defRPr>
                <a:solidFill>
                  <a:srgbClr val="FFFFFF"/>
                </a:solidFill>
              </a:defRPr>
            </a:lvl1pPr>
          </a:lstStyle>
          <a:p>
            <a:r>
              <a:rPr lang="en-GB" smtClean="0"/>
              <a:t>Click to edit Master title style</a:t>
            </a:r>
            <a:endParaRPr lang="de-DE"/>
          </a:p>
        </p:txBody>
      </p:sp>
      <p:sp>
        <p:nvSpPr>
          <p:cNvPr id="8" name="Rectangle 3"/>
          <p:cNvSpPr>
            <a:spLocks noGrp="1" noChangeArrowheads="1"/>
          </p:cNvSpPr>
          <p:nvPr>
            <p:ph type="dt" sz="half" idx="10"/>
          </p:nvPr>
        </p:nvSpPr>
        <p:spPr>
          <a:xfrm>
            <a:off x="533400" y="150813"/>
            <a:ext cx="1603375" cy="304800"/>
          </a:xfrm>
          <a:prstGeom prst="rect">
            <a:avLst/>
          </a:prstGeom>
        </p:spPr>
        <p:txBody>
          <a:bodyPr/>
          <a:lstStyle>
            <a:lvl1pPr>
              <a:defRPr sz="1000">
                <a:solidFill>
                  <a:schemeClr val="bg1"/>
                </a:solidFill>
              </a:defRPr>
            </a:lvl1pPr>
          </a:lstStyle>
          <a:p>
            <a:fld id="{40909914-7FFA-7049-AF44-48C5AD185DEF}" type="datetime1">
              <a:rPr lang="en-US" smtClean="0"/>
              <a:pPr/>
              <a:t>4/4/13</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4500563" y="6308725"/>
            <a:ext cx="2895600" cy="228600"/>
          </a:xfrm>
          <a:prstGeom prst="rect">
            <a:avLst/>
          </a:prstGeom>
          <a:ln/>
        </p:spPr>
        <p:txBody>
          <a:bodyPr/>
          <a:lstStyle>
            <a:lvl1pPr>
              <a:defRPr sz="1200">
                <a:solidFill>
                  <a:schemeClr val="bg1"/>
                </a:solidFill>
              </a:defRPr>
            </a:lvl1pPr>
          </a:lstStyle>
          <a:p>
            <a:r>
              <a:rPr lang="en-US" smtClean="0"/>
              <a:t>Cambridge GMOD workshop</a:t>
            </a:r>
            <a:endParaRPr lang="en-US"/>
          </a:p>
        </p:txBody>
      </p:sp>
      <p:sp>
        <p:nvSpPr>
          <p:cNvPr id="3" name="Rectangle 4"/>
          <p:cNvSpPr>
            <a:spLocks noGrp="1" noChangeArrowheads="1"/>
          </p:cNvSpPr>
          <p:nvPr>
            <p:ph type="dt" sz="half" idx="11"/>
          </p:nvPr>
        </p:nvSpPr>
        <p:spPr>
          <a:xfrm>
            <a:off x="1692275" y="6308725"/>
            <a:ext cx="1676400" cy="228600"/>
          </a:xfrm>
          <a:prstGeom prst="rect">
            <a:avLst/>
          </a:prstGeom>
          <a:ln/>
        </p:spPr>
        <p:txBody>
          <a:bodyPr/>
          <a:lstStyle>
            <a:lvl1pPr>
              <a:defRPr sz="1200">
                <a:solidFill>
                  <a:schemeClr val="bg1"/>
                </a:solidFill>
              </a:defRPr>
            </a:lvl1pPr>
          </a:lstStyle>
          <a:p>
            <a:fld id="{F02EE912-E171-0742-819D-BB2AE0902A55}" type="datetime1">
              <a:rPr lang="en-US" smtClean="0"/>
              <a:pPr/>
              <a:t>4/4/13</a:t>
            </a:fld>
            <a:endParaRPr lang="en-US"/>
          </a:p>
        </p:txBody>
      </p:sp>
      <p:sp>
        <p:nvSpPr>
          <p:cNvPr id="4" name="Rectangle 6"/>
          <p:cNvSpPr>
            <a:spLocks noGrp="1" noChangeArrowheads="1"/>
          </p:cNvSpPr>
          <p:nvPr>
            <p:ph type="sldNum" sz="quarter" idx="12"/>
          </p:nvPr>
        </p:nvSpPr>
        <p:spPr>
          <a:xfrm>
            <a:off x="152400" y="6375400"/>
            <a:ext cx="304800" cy="228600"/>
          </a:xfrm>
          <a:prstGeom prst="rect">
            <a:avLst/>
          </a:prstGeom>
          <a:ln/>
        </p:spPr>
        <p:txBody>
          <a:bodyPr/>
          <a:lstStyle>
            <a:lvl1pPr>
              <a:defRPr sz="1200">
                <a:solidFill>
                  <a:schemeClr val="bg1"/>
                </a:solidFill>
              </a:defRPr>
            </a:lvl1pPr>
          </a:lstStyle>
          <a:p>
            <a:fld id="{33B6048D-EE76-C24E-B588-ECF193BD628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flipH="1">
            <a:off x="0" y="6210300"/>
            <a:ext cx="9144000" cy="647700"/>
          </a:xfrm>
          <a:prstGeom prst="rect">
            <a:avLst/>
          </a:prstGeom>
          <a:solidFill>
            <a:srgbClr val="004342"/>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lIns="44115" tIns="22065" rIns="44115" bIns="22065" anchor="ctr"/>
          <a:lstStyle/>
          <a:p>
            <a:pPr eaLnBrk="0" hangingPunct="0"/>
            <a:endParaRPr lang="en-GB"/>
          </a:p>
        </p:txBody>
      </p:sp>
      <p:sp>
        <p:nvSpPr>
          <p:cNvPr id="1027" name="Rectangle 2"/>
          <p:cNvSpPr>
            <a:spLocks noGrp="1" noChangeArrowheads="1"/>
          </p:cNvSpPr>
          <p:nvPr>
            <p:ph type="title"/>
          </p:nvPr>
        </p:nvSpPr>
        <p:spPr bwMode="auto">
          <a:xfrm>
            <a:off x="533400" y="304800"/>
            <a:ext cx="8153400" cy="762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p>
            <a:pPr lvl="0"/>
            <a:r>
              <a:rPr lang="en-GB" dirty="0" smtClean="0"/>
              <a:t>Click to edit Master title style</a:t>
            </a:r>
            <a:endParaRPr lang="de-DE" dirty="0"/>
          </a:p>
        </p:txBody>
      </p:sp>
      <p:sp>
        <p:nvSpPr>
          <p:cNvPr id="1028" name="Rectangle 3"/>
          <p:cNvSpPr>
            <a:spLocks noGrp="1" noChangeArrowheads="1"/>
          </p:cNvSpPr>
          <p:nvPr>
            <p:ph type="body" idx="1"/>
          </p:nvPr>
        </p:nvSpPr>
        <p:spPr bwMode="auto">
          <a:xfrm>
            <a:off x="533400" y="1219200"/>
            <a:ext cx="8153400" cy="4351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de-DE" dirty="0"/>
          </a:p>
        </p:txBody>
      </p:sp>
      <p:pic>
        <p:nvPicPr>
          <p:cNvPr id="2" name="Picture 2" descr="EMBL_EBI_RGB_InversedUpdate.png"/>
          <p:cNvPicPr>
            <a:picLocks noChangeAspect="1"/>
          </p:cNvPicPr>
          <p:nvPr/>
        </p:nvPicPr>
        <p:blipFill>
          <a:blip r:embed="rId13"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63932" y="6310719"/>
            <a:ext cx="1459431" cy="45127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750682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cut/>
  </p:transition>
  <p:timing>
    <p:tnLst>
      <p:par>
        <p:cTn id="1" dur="indefinite" restart="never" nodeType="tmRoot"/>
      </p:par>
    </p:tnLst>
  </p:timing>
  <p:hf sldNum="0" hdr="0" ftr="0" dt="0"/>
  <p:txStyles>
    <p:titleStyle>
      <a:lvl1pPr algn="l" defTabSz="952500" rtl="0" eaLnBrk="1" fontAlgn="base" hangingPunct="1">
        <a:spcBef>
          <a:spcPct val="0"/>
        </a:spcBef>
        <a:spcAft>
          <a:spcPct val="0"/>
        </a:spcAft>
        <a:defRPr sz="3200">
          <a:solidFill>
            <a:srgbClr val="007E82"/>
          </a:solidFill>
          <a:effectLst>
            <a:outerShdw blurRad="50800" dist="38100" dir="2700000" algn="tl" rotWithShape="0">
              <a:srgbClr val="000000">
                <a:alpha val="43000"/>
              </a:srgbClr>
            </a:outerShdw>
          </a:effectLst>
          <a:latin typeface="Britannic Bold"/>
          <a:ea typeface="ＭＳ Ｐゴシック" charset="0"/>
          <a:cs typeface="Britannic Bold"/>
        </a:defRPr>
      </a:lvl1pPr>
      <a:lvl2pPr algn="l" defTabSz="952500" rtl="0" eaLnBrk="1" fontAlgn="base" hangingPunct="1">
        <a:spcBef>
          <a:spcPct val="0"/>
        </a:spcBef>
        <a:spcAft>
          <a:spcPct val="0"/>
        </a:spcAft>
        <a:defRPr sz="3200">
          <a:solidFill>
            <a:schemeClr val="accent1"/>
          </a:solidFill>
          <a:latin typeface="HelveticaNeueLT Pro 45 Lt" charset="0"/>
          <a:ea typeface="ＭＳ Ｐゴシック" charset="0"/>
          <a:cs typeface="HelveticaNeueLT Pro 45 Lt" charset="0"/>
        </a:defRPr>
      </a:lvl2pPr>
      <a:lvl3pPr algn="l" defTabSz="952500" rtl="0" eaLnBrk="1" fontAlgn="base" hangingPunct="1">
        <a:spcBef>
          <a:spcPct val="0"/>
        </a:spcBef>
        <a:spcAft>
          <a:spcPct val="0"/>
        </a:spcAft>
        <a:defRPr sz="3200">
          <a:solidFill>
            <a:schemeClr val="accent1"/>
          </a:solidFill>
          <a:latin typeface="HelveticaNeueLT Pro 45 Lt" charset="0"/>
          <a:ea typeface="ＭＳ Ｐゴシック" charset="0"/>
          <a:cs typeface="HelveticaNeueLT Pro 45 Lt" charset="0"/>
        </a:defRPr>
      </a:lvl3pPr>
      <a:lvl4pPr algn="l" defTabSz="952500" rtl="0" eaLnBrk="1" fontAlgn="base" hangingPunct="1">
        <a:spcBef>
          <a:spcPct val="0"/>
        </a:spcBef>
        <a:spcAft>
          <a:spcPct val="0"/>
        </a:spcAft>
        <a:defRPr sz="3200">
          <a:solidFill>
            <a:schemeClr val="accent1"/>
          </a:solidFill>
          <a:latin typeface="HelveticaNeueLT Pro 45 Lt" charset="0"/>
          <a:ea typeface="ＭＳ Ｐゴシック" charset="0"/>
          <a:cs typeface="HelveticaNeueLT Pro 45 Lt" charset="0"/>
        </a:defRPr>
      </a:lvl4pPr>
      <a:lvl5pPr algn="l" defTabSz="952500" rtl="0" eaLnBrk="1" fontAlgn="base" hangingPunct="1">
        <a:spcBef>
          <a:spcPct val="0"/>
        </a:spcBef>
        <a:spcAft>
          <a:spcPct val="0"/>
        </a:spcAft>
        <a:defRPr sz="3200">
          <a:solidFill>
            <a:schemeClr val="accent1"/>
          </a:solidFill>
          <a:latin typeface="HelveticaNeueLT Pro 45 Lt" charset="0"/>
          <a:ea typeface="ＭＳ Ｐゴシック" charset="0"/>
          <a:cs typeface="HelveticaNeueLT Pro 45 Lt" charset="0"/>
        </a:defRPr>
      </a:lvl5pPr>
      <a:lvl6pPr marL="220599" algn="l" defTabSz="955894" rtl="0" eaLnBrk="1" fontAlgn="base" hangingPunct="1">
        <a:spcBef>
          <a:spcPct val="0"/>
        </a:spcBef>
        <a:spcAft>
          <a:spcPct val="0"/>
        </a:spcAft>
        <a:defRPr sz="3300">
          <a:solidFill>
            <a:schemeClr val="accent1"/>
          </a:solidFill>
          <a:latin typeface="Arial" charset="0"/>
        </a:defRPr>
      </a:lvl6pPr>
      <a:lvl7pPr marL="441176" algn="l" defTabSz="955894" rtl="0" eaLnBrk="1" fontAlgn="base" hangingPunct="1">
        <a:spcBef>
          <a:spcPct val="0"/>
        </a:spcBef>
        <a:spcAft>
          <a:spcPct val="0"/>
        </a:spcAft>
        <a:defRPr sz="3300">
          <a:solidFill>
            <a:schemeClr val="accent1"/>
          </a:solidFill>
          <a:latin typeface="Arial" charset="0"/>
        </a:defRPr>
      </a:lvl7pPr>
      <a:lvl8pPr marL="661770" algn="l" defTabSz="955894" rtl="0" eaLnBrk="1" fontAlgn="base" hangingPunct="1">
        <a:spcBef>
          <a:spcPct val="0"/>
        </a:spcBef>
        <a:spcAft>
          <a:spcPct val="0"/>
        </a:spcAft>
        <a:defRPr sz="3300">
          <a:solidFill>
            <a:schemeClr val="accent1"/>
          </a:solidFill>
          <a:latin typeface="Arial" charset="0"/>
        </a:defRPr>
      </a:lvl8pPr>
      <a:lvl9pPr marL="882370" algn="l" defTabSz="955894" rtl="0" eaLnBrk="1" fontAlgn="base" hangingPunct="1">
        <a:spcBef>
          <a:spcPct val="0"/>
        </a:spcBef>
        <a:spcAft>
          <a:spcPct val="0"/>
        </a:spcAft>
        <a:defRPr sz="3300">
          <a:solidFill>
            <a:schemeClr val="accent1"/>
          </a:solidFill>
          <a:latin typeface="Arial" charset="0"/>
        </a:defRPr>
      </a:lvl9pPr>
    </p:titleStyle>
    <p:bodyStyle>
      <a:lvl1pPr marL="354013" indent="-354013" algn="l" defTabSz="952500" rtl="0" eaLnBrk="1" fontAlgn="base" hangingPunct="1">
        <a:spcBef>
          <a:spcPct val="20000"/>
        </a:spcBef>
        <a:spcAft>
          <a:spcPts val="575"/>
        </a:spcAft>
        <a:buClr>
          <a:schemeClr val="accent1"/>
        </a:buClr>
        <a:buSzPct val="120000"/>
        <a:buFont typeface="Arial"/>
        <a:buChar char="•"/>
        <a:defRPr sz="2400">
          <a:solidFill>
            <a:schemeClr val="tx1"/>
          </a:solidFill>
          <a:latin typeface="HelveticaNeueLT Pro 45 Lt"/>
          <a:ea typeface="ＭＳ Ｐゴシック" charset="0"/>
          <a:cs typeface="HelveticaNeueLT Pro 45 Lt"/>
        </a:defRPr>
      </a:lvl1pPr>
      <a:lvl2pPr marL="631825" indent="-276225" algn="l" defTabSz="952500" rtl="0" eaLnBrk="1" fontAlgn="base" hangingPunct="1">
        <a:spcBef>
          <a:spcPct val="20000"/>
        </a:spcBef>
        <a:spcAft>
          <a:spcPts val="575"/>
        </a:spcAft>
        <a:buClr>
          <a:srgbClr val="FF8C9A"/>
        </a:buClr>
        <a:buSzPct val="100000"/>
        <a:buFont typeface="Arial" charset="0"/>
        <a:buChar char="•"/>
        <a:defRPr sz="2200">
          <a:solidFill>
            <a:schemeClr val="tx1"/>
          </a:solidFill>
          <a:latin typeface="HelveticaNeueLT Pro 45 Lt"/>
          <a:ea typeface="ＭＳ Ｐゴシック" charset="0"/>
          <a:cs typeface="HelveticaNeueLT Pro 45 Lt"/>
        </a:defRPr>
      </a:lvl2pPr>
      <a:lvl3pPr marL="895350" indent="-234950" algn="l" defTabSz="952500" rtl="0" eaLnBrk="1" fontAlgn="base" hangingPunct="1">
        <a:spcBef>
          <a:spcPct val="20000"/>
        </a:spcBef>
        <a:spcAft>
          <a:spcPts val="575"/>
        </a:spcAft>
        <a:buClr>
          <a:srgbClr val="FF8C9A"/>
        </a:buClr>
        <a:buFont typeface="Times" charset="0"/>
        <a:buChar char="•"/>
        <a:defRPr sz="2000">
          <a:solidFill>
            <a:schemeClr val="tx1"/>
          </a:solidFill>
          <a:latin typeface="HelveticaNeueLT Pro 45 Lt"/>
          <a:ea typeface="ＭＳ Ｐゴシック" charset="0"/>
          <a:cs typeface="HelveticaNeueLT Pro 45 Lt"/>
        </a:defRPr>
      </a:lvl3pPr>
      <a:lvl4pPr marL="1147763" indent="-234950" algn="l" defTabSz="952500" rtl="0" eaLnBrk="1" fontAlgn="base" hangingPunct="1">
        <a:spcBef>
          <a:spcPct val="20000"/>
        </a:spcBef>
        <a:spcAft>
          <a:spcPts val="575"/>
        </a:spcAft>
        <a:buClr>
          <a:schemeClr val="accent1"/>
        </a:buClr>
        <a:buFont typeface="Times" charset="0"/>
        <a:buChar char="•"/>
        <a:defRPr sz="2000">
          <a:solidFill>
            <a:schemeClr val="tx1"/>
          </a:solidFill>
          <a:latin typeface="HelveticaNeueLT Pro 45 Lt"/>
          <a:ea typeface="ＭＳ Ｐゴシック" charset="0"/>
          <a:cs typeface="HelveticaNeueLT Pro 45 Lt"/>
        </a:defRPr>
      </a:lvl4pPr>
      <a:lvl5pPr marL="1400175" indent="-234950" algn="l" defTabSz="952500" rtl="0" eaLnBrk="1" fontAlgn="base" hangingPunct="1">
        <a:spcBef>
          <a:spcPct val="20000"/>
        </a:spcBef>
        <a:spcAft>
          <a:spcPts val="575"/>
        </a:spcAft>
        <a:buClr>
          <a:schemeClr val="accent1"/>
        </a:buClr>
        <a:buFont typeface="Times" charset="0"/>
        <a:buChar char="•"/>
        <a:defRPr sz="2000">
          <a:solidFill>
            <a:schemeClr val="tx1"/>
          </a:solidFill>
          <a:latin typeface="HelveticaNeueLT Pro 45 Lt"/>
          <a:ea typeface="ＭＳ Ｐゴシック" charset="0"/>
          <a:cs typeface="HelveticaNeueLT Pro 45 Lt"/>
        </a:defRPr>
      </a:lvl5pPr>
      <a:lvl6pPr marL="2371346" indent="-238971" algn="l" defTabSz="955894" rtl="0" eaLnBrk="1" fontAlgn="base" hangingPunct="1">
        <a:spcBef>
          <a:spcPct val="20000"/>
        </a:spcBef>
        <a:spcAft>
          <a:spcPct val="0"/>
        </a:spcAft>
        <a:buClr>
          <a:schemeClr val="accent1"/>
        </a:buClr>
        <a:buFont typeface="Times" pitchFamily="48" charset="0"/>
        <a:buChar char="•"/>
        <a:defRPr sz="2100">
          <a:solidFill>
            <a:schemeClr val="tx1"/>
          </a:solidFill>
          <a:latin typeface="+mn-lt"/>
        </a:defRPr>
      </a:lvl6pPr>
      <a:lvl7pPr marL="2591945" indent="-238971" algn="l" defTabSz="955894" rtl="0" eaLnBrk="1" fontAlgn="base" hangingPunct="1">
        <a:spcBef>
          <a:spcPct val="20000"/>
        </a:spcBef>
        <a:spcAft>
          <a:spcPct val="0"/>
        </a:spcAft>
        <a:buClr>
          <a:schemeClr val="accent1"/>
        </a:buClr>
        <a:buFont typeface="Times" pitchFamily="48" charset="0"/>
        <a:buChar char="•"/>
        <a:defRPr sz="2100">
          <a:solidFill>
            <a:schemeClr val="tx1"/>
          </a:solidFill>
          <a:latin typeface="+mn-lt"/>
        </a:defRPr>
      </a:lvl7pPr>
      <a:lvl8pPr marL="2812522" indent="-238971" algn="l" defTabSz="955894" rtl="0" eaLnBrk="1" fontAlgn="base" hangingPunct="1">
        <a:spcBef>
          <a:spcPct val="20000"/>
        </a:spcBef>
        <a:spcAft>
          <a:spcPct val="0"/>
        </a:spcAft>
        <a:buClr>
          <a:schemeClr val="accent1"/>
        </a:buClr>
        <a:buFont typeface="Times" pitchFamily="48" charset="0"/>
        <a:buChar char="•"/>
        <a:defRPr sz="2100">
          <a:solidFill>
            <a:schemeClr val="tx1"/>
          </a:solidFill>
          <a:latin typeface="+mn-lt"/>
        </a:defRPr>
      </a:lvl8pPr>
      <a:lvl9pPr marL="3033117" indent="-238971" algn="l" defTabSz="955894" rtl="0" eaLnBrk="1" fontAlgn="base" hangingPunct="1">
        <a:spcBef>
          <a:spcPct val="20000"/>
        </a:spcBef>
        <a:spcAft>
          <a:spcPct val="0"/>
        </a:spcAft>
        <a:buClr>
          <a:schemeClr val="accent1"/>
        </a:buClr>
        <a:buFont typeface="Times" pitchFamily="48" charset="0"/>
        <a:buChar char="•"/>
        <a:defRPr sz="2100">
          <a:solidFill>
            <a:schemeClr val="tx1"/>
          </a:solidFill>
          <a:latin typeface="+mn-lt"/>
        </a:defRPr>
      </a:lvl9pPr>
    </p:bodyStyle>
    <p:otherStyle>
      <a:defPPr>
        <a:defRPr lang="en-US"/>
      </a:defPPr>
      <a:lvl1pPr marL="0" algn="l" defTabSz="441176" rtl="0" eaLnBrk="1" latinLnBrk="0" hangingPunct="1">
        <a:defRPr sz="800" kern="1200">
          <a:solidFill>
            <a:schemeClr val="tx1"/>
          </a:solidFill>
          <a:latin typeface="+mn-lt"/>
          <a:ea typeface="+mn-ea"/>
          <a:cs typeface="+mn-cs"/>
        </a:defRPr>
      </a:lvl1pPr>
      <a:lvl2pPr marL="220599" algn="l" defTabSz="441176" rtl="0" eaLnBrk="1" latinLnBrk="0" hangingPunct="1">
        <a:defRPr sz="800" kern="1200">
          <a:solidFill>
            <a:schemeClr val="tx1"/>
          </a:solidFill>
          <a:latin typeface="+mn-lt"/>
          <a:ea typeface="+mn-ea"/>
          <a:cs typeface="+mn-cs"/>
        </a:defRPr>
      </a:lvl2pPr>
      <a:lvl3pPr marL="441176" algn="l" defTabSz="441176" rtl="0" eaLnBrk="1" latinLnBrk="0" hangingPunct="1">
        <a:defRPr sz="800" kern="1200">
          <a:solidFill>
            <a:schemeClr val="tx1"/>
          </a:solidFill>
          <a:latin typeface="+mn-lt"/>
          <a:ea typeface="+mn-ea"/>
          <a:cs typeface="+mn-cs"/>
        </a:defRPr>
      </a:lvl3pPr>
      <a:lvl4pPr marL="661770" algn="l" defTabSz="441176" rtl="0" eaLnBrk="1" latinLnBrk="0" hangingPunct="1">
        <a:defRPr sz="800" kern="1200">
          <a:solidFill>
            <a:schemeClr val="tx1"/>
          </a:solidFill>
          <a:latin typeface="+mn-lt"/>
          <a:ea typeface="+mn-ea"/>
          <a:cs typeface="+mn-cs"/>
        </a:defRPr>
      </a:lvl4pPr>
      <a:lvl5pPr marL="882370" algn="l" defTabSz="441176" rtl="0" eaLnBrk="1" latinLnBrk="0" hangingPunct="1">
        <a:defRPr sz="800" kern="1200">
          <a:solidFill>
            <a:schemeClr val="tx1"/>
          </a:solidFill>
          <a:latin typeface="+mn-lt"/>
          <a:ea typeface="+mn-ea"/>
          <a:cs typeface="+mn-cs"/>
        </a:defRPr>
      </a:lvl5pPr>
      <a:lvl6pPr marL="1102943" algn="l" defTabSz="441176" rtl="0" eaLnBrk="1" latinLnBrk="0" hangingPunct="1">
        <a:defRPr sz="800" kern="1200">
          <a:solidFill>
            <a:schemeClr val="tx1"/>
          </a:solidFill>
          <a:latin typeface="+mn-lt"/>
          <a:ea typeface="+mn-ea"/>
          <a:cs typeface="+mn-cs"/>
        </a:defRPr>
      </a:lvl6pPr>
      <a:lvl7pPr marL="1323541" algn="l" defTabSz="441176" rtl="0" eaLnBrk="1" latinLnBrk="0" hangingPunct="1">
        <a:defRPr sz="800" kern="1200">
          <a:solidFill>
            <a:schemeClr val="tx1"/>
          </a:solidFill>
          <a:latin typeface="+mn-lt"/>
          <a:ea typeface="+mn-ea"/>
          <a:cs typeface="+mn-cs"/>
        </a:defRPr>
      </a:lvl7pPr>
      <a:lvl8pPr marL="1544140" algn="l" defTabSz="441176" rtl="0" eaLnBrk="1" latinLnBrk="0" hangingPunct="1">
        <a:defRPr sz="800" kern="1200">
          <a:solidFill>
            <a:schemeClr val="tx1"/>
          </a:solidFill>
          <a:latin typeface="+mn-lt"/>
          <a:ea typeface="+mn-ea"/>
          <a:cs typeface="+mn-cs"/>
        </a:defRPr>
      </a:lvl8pPr>
      <a:lvl9pPr marL="1764733" algn="l" defTabSz="441176"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1.xml"/><Relationship Id="rId3" Type="http://schemas.openxmlformats.org/officeDocument/2006/relationships/hyperlink" Target="http://build.berkeleybop.org/view/Statistics/job/GOlr%20stats/lastBuild/consol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amigo2.berkeleybop.org/cgi-bin/amigo2/amigo"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curation.pombase.org/" TargetMode="External"/><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pombase.org/spombe/result/SPBC211.04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Subtitle 31"/>
          <p:cNvSpPr>
            <a:spLocks noGrp="1"/>
          </p:cNvSpPr>
          <p:nvPr>
            <p:ph type="subTitle" idx="1"/>
          </p:nvPr>
        </p:nvSpPr>
        <p:spPr/>
        <p:txBody>
          <a:bodyPr/>
          <a:lstStyle/>
          <a:p>
            <a:r>
              <a:rPr lang="en-US" dirty="0" smtClean="0"/>
              <a:t>What can it do for you?</a:t>
            </a:r>
            <a:endParaRPr lang="en-US" dirty="0"/>
          </a:p>
        </p:txBody>
      </p:sp>
      <p:sp>
        <p:nvSpPr>
          <p:cNvPr id="31" name="Title 30"/>
          <p:cNvSpPr>
            <a:spLocks noGrp="1"/>
          </p:cNvSpPr>
          <p:nvPr>
            <p:ph type="ctrTitle"/>
          </p:nvPr>
        </p:nvSpPr>
        <p:spPr/>
        <p:txBody>
          <a:bodyPr/>
          <a:lstStyle/>
          <a:p>
            <a:pPr algn="l"/>
            <a:r>
              <a:rPr lang="en-US" dirty="0" smtClean="0"/>
              <a:t>The Gene Ontology Project</a:t>
            </a:r>
            <a:endParaRPr lang="en-US" dirty="0"/>
          </a:p>
        </p:txBody>
      </p:sp>
      <p:sp>
        <p:nvSpPr>
          <p:cNvPr id="4" name="Text Placeholder 3"/>
          <p:cNvSpPr>
            <a:spLocks noGrp="1"/>
          </p:cNvSpPr>
          <p:nvPr>
            <p:ph type="body" sz="quarter" idx="10"/>
          </p:nvPr>
        </p:nvSpPr>
        <p:spPr/>
        <p:txBody>
          <a:bodyPr/>
          <a:lstStyle/>
          <a:p>
            <a:r>
              <a:rPr lang="en-US" dirty="0" smtClean="0"/>
              <a:t>Jane Lomax</a:t>
            </a:r>
            <a:endParaRPr lang="en-US" dirty="0"/>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143250" y="2176907"/>
            <a:ext cx="2022475" cy="1784350"/>
            <a:chOff x="690" y="1446"/>
            <a:chExt cx="1274" cy="1124"/>
          </a:xfrm>
        </p:grpSpPr>
        <p:sp>
          <p:nvSpPr>
            <p:cNvPr id="217092" name="Rectangle 4"/>
            <p:cNvSpPr>
              <a:spLocks noChangeArrowheads="1"/>
            </p:cNvSpPr>
            <p:nvPr/>
          </p:nvSpPr>
          <p:spPr bwMode="auto">
            <a:xfrm>
              <a:off x="690" y="1446"/>
              <a:ext cx="594" cy="444"/>
            </a:xfrm>
            <a:prstGeom prst="rect">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217093" name="Rectangle 5"/>
            <p:cNvSpPr>
              <a:spLocks noChangeArrowheads="1"/>
            </p:cNvSpPr>
            <p:nvPr/>
          </p:nvSpPr>
          <p:spPr bwMode="auto">
            <a:xfrm>
              <a:off x="826" y="1582"/>
              <a:ext cx="594" cy="444"/>
            </a:xfrm>
            <a:prstGeom prst="rect">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217094" name="Rectangle 6"/>
            <p:cNvSpPr>
              <a:spLocks noChangeArrowheads="1"/>
            </p:cNvSpPr>
            <p:nvPr/>
          </p:nvSpPr>
          <p:spPr bwMode="auto">
            <a:xfrm>
              <a:off x="962" y="1718"/>
              <a:ext cx="594" cy="444"/>
            </a:xfrm>
            <a:prstGeom prst="rect">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217095" name="Rectangle 7"/>
            <p:cNvSpPr>
              <a:spLocks noChangeArrowheads="1"/>
            </p:cNvSpPr>
            <p:nvPr/>
          </p:nvSpPr>
          <p:spPr bwMode="auto">
            <a:xfrm>
              <a:off x="1098" y="1854"/>
              <a:ext cx="594" cy="444"/>
            </a:xfrm>
            <a:prstGeom prst="rect">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217096" name="Rectangle 8"/>
            <p:cNvSpPr>
              <a:spLocks noChangeArrowheads="1"/>
            </p:cNvSpPr>
            <p:nvPr/>
          </p:nvSpPr>
          <p:spPr bwMode="auto">
            <a:xfrm>
              <a:off x="1234" y="1990"/>
              <a:ext cx="594" cy="444"/>
            </a:xfrm>
            <a:prstGeom prst="rect">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217097" name="Rectangle 9"/>
            <p:cNvSpPr>
              <a:spLocks noChangeArrowheads="1"/>
            </p:cNvSpPr>
            <p:nvPr/>
          </p:nvSpPr>
          <p:spPr bwMode="auto">
            <a:xfrm>
              <a:off x="1370" y="2126"/>
              <a:ext cx="594" cy="444"/>
            </a:xfrm>
            <a:prstGeom prst="rect">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217111" name="Text Box 23"/>
          <p:cNvSpPr txBox="1">
            <a:spLocks noChangeArrowheads="1"/>
          </p:cNvSpPr>
          <p:nvPr/>
        </p:nvSpPr>
        <p:spPr bwMode="auto">
          <a:xfrm>
            <a:off x="4315845" y="3396107"/>
            <a:ext cx="771525" cy="3968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sz="1000" dirty="0">
                <a:solidFill>
                  <a:schemeClr val="tx2">
                    <a:lumMod val="75000"/>
                  </a:schemeClr>
                </a:solidFill>
                <a:latin typeface="Britannic Bold"/>
                <a:cs typeface="Britannic Bold"/>
              </a:rPr>
              <a:t>gene -&gt; GO term</a:t>
            </a:r>
            <a:endParaRPr lang="en-US" sz="1000" dirty="0">
              <a:solidFill>
                <a:schemeClr val="tx2">
                  <a:lumMod val="75000"/>
                </a:schemeClr>
              </a:solidFill>
              <a:latin typeface="Britannic Bold"/>
              <a:cs typeface="Britannic Bold"/>
            </a:endParaRPr>
          </a:p>
        </p:txBody>
      </p:sp>
      <p:sp>
        <p:nvSpPr>
          <p:cNvPr id="217112" name="Text Box 24"/>
          <p:cNvSpPr txBox="1">
            <a:spLocks noChangeArrowheads="1"/>
          </p:cNvSpPr>
          <p:nvPr/>
        </p:nvSpPr>
        <p:spPr bwMode="auto">
          <a:xfrm>
            <a:off x="3619500" y="4148582"/>
            <a:ext cx="2066925" cy="3667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dirty="0">
                <a:solidFill>
                  <a:srgbClr val="007E82"/>
                </a:solidFill>
                <a:latin typeface="Britannic Bold"/>
                <a:cs typeface="Britannic Bold"/>
              </a:rPr>
              <a:t>associated genes</a:t>
            </a:r>
            <a:endParaRPr lang="en-US" dirty="0">
              <a:solidFill>
                <a:srgbClr val="007E82"/>
              </a:solidFill>
              <a:latin typeface="Britannic Bold"/>
              <a:cs typeface="Britannic Bold"/>
            </a:endParaRPr>
          </a:p>
        </p:txBody>
      </p:sp>
      <p:sp>
        <p:nvSpPr>
          <p:cNvPr id="217107" name="Line 19"/>
          <p:cNvSpPr>
            <a:spLocks noChangeShapeType="1"/>
          </p:cNvSpPr>
          <p:nvPr/>
        </p:nvSpPr>
        <p:spPr bwMode="auto">
          <a:xfrm>
            <a:off x="5168900" y="2954782"/>
            <a:ext cx="1209675" cy="28575"/>
          </a:xfrm>
          <a:prstGeom prst="line">
            <a:avLst/>
          </a:prstGeom>
          <a:noFill/>
          <a:ln w="76200">
            <a:solidFill>
              <a:schemeClr val="accent2"/>
            </a:solidFill>
            <a:round/>
            <a:headEnd/>
            <a:tailEnd type="triangle" w="med" len="med"/>
          </a:ln>
          <a:effectLst/>
        </p:spPr>
        <p:txBody>
          <a:bodyPr>
            <a:prstTxWarp prst="textNoShape">
              <a:avLst/>
            </a:prstTxWarp>
          </a:bodyPr>
          <a:lstStyle/>
          <a:p>
            <a:endParaRPr lang="en-US"/>
          </a:p>
        </p:txBody>
      </p:sp>
      <p:sp>
        <p:nvSpPr>
          <p:cNvPr id="217108" name="Oval 20"/>
          <p:cNvSpPr>
            <a:spLocks noChangeArrowheads="1"/>
          </p:cNvSpPr>
          <p:nvPr/>
        </p:nvSpPr>
        <p:spPr bwMode="auto">
          <a:xfrm>
            <a:off x="6496050" y="2224532"/>
            <a:ext cx="1885950" cy="1714500"/>
          </a:xfrm>
          <a:prstGeom prst="ellipse">
            <a:avLst/>
          </a:prstGeom>
          <a:solidFill>
            <a:schemeClr val="accent1"/>
          </a:solidFill>
          <a:ln w="9525">
            <a:round/>
            <a:headEnd/>
            <a:tailEnd/>
          </a:ln>
          <a:effectLst/>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prstTxWarp prst="textNoShape">
              <a:avLst/>
            </a:prstTxWarp>
            <a:flatTx/>
          </a:bodyPr>
          <a:lstStyle/>
          <a:p>
            <a:endParaRPr lang="en-US"/>
          </a:p>
        </p:txBody>
      </p:sp>
      <p:sp>
        <p:nvSpPr>
          <p:cNvPr id="217109" name="Text Box 21"/>
          <p:cNvSpPr txBox="1">
            <a:spLocks noChangeArrowheads="1"/>
          </p:cNvSpPr>
          <p:nvPr/>
        </p:nvSpPr>
        <p:spPr bwMode="auto">
          <a:xfrm>
            <a:off x="6696075" y="2853182"/>
            <a:ext cx="2133600" cy="366713"/>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GB" dirty="0">
                <a:solidFill>
                  <a:srgbClr val="005F62"/>
                </a:solidFill>
                <a:latin typeface="Britannic Bold"/>
                <a:cs typeface="Britannic Bold"/>
              </a:rPr>
              <a:t>GO database</a:t>
            </a:r>
            <a:endParaRPr lang="en-US" dirty="0">
              <a:solidFill>
                <a:srgbClr val="005F62"/>
              </a:solidFill>
              <a:latin typeface="Britannic Bold"/>
              <a:cs typeface="Britannic Bold"/>
            </a:endParaRPr>
          </a:p>
        </p:txBody>
      </p:sp>
      <p:sp>
        <p:nvSpPr>
          <p:cNvPr id="217098" name="Line 10"/>
          <p:cNvSpPr>
            <a:spLocks noChangeShapeType="1"/>
          </p:cNvSpPr>
          <p:nvPr/>
        </p:nvSpPr>
        <p:spPr bwMode="auto">
          <a:xfrm>
            <a:off x="1647825" y="1757807"/>
            <a:ext cx="1857375" cy="1019175"/>
          </a:xfrm>
          <a:prstGeom prst="line">
            <a:avLst/>
          </a:prstGeom>
          <a:noFill/>
          <a:ln w="76200">
            <a:solidFill>
              <a:schemeClr val="accent2"/>
            </a:solidFill>
            <a:round/>
            <a:headEnd/>
            <a:tailEnd type="triangle" w="med" len="med"/>
          </a:ln>
          <a:effectLst/>
        </p:spPr>
        <p:txBody>
          <a:bodyPr>
            <a:prstTxWarp prst="textNoShape">
              <a:avLst/>
            </a:prstTxWarp>
          </a:bodyPr>
          <a:lstStyle/>
          <a:p>
            <a:endParaRPr lang="en-US"/>
          </a:p>
        </p:txBody>
      </p:sp>
      <p:sp>
        <p:nvSpPr>
          <p:cNvPr id="217099" name="Line 11"/>
          <p:cNvSpPr>
            <a:spLocks noChangeShapeType="1"/>
          </p:cNvSpPr>
          <p:nvPr/>
        </p:nvSpPr>
        <p:spPr bwMode="auto">
          <a:xfrm>
            <a:off x="1701800" y="2688082"/>
            <a:ext cx="2019300" cy="304800"/>
          </a:xfrm>
          <a:prstGeom prst="line">
            <a:avLst/>
          </a:prstGeom>
          <a:noFill/>
          <a:ln w="76200">
            <a:solidFill>
              <a:schemeClr val="accent2"/>
            </a:solidFill>
            <a:round/>
            <a:headEnd/>
            <a:tailEnd type="triangle" w="med" len="med"/>
          </a:ln>
          <a:effectLst/>
        </p:spPr>
        <p:txBody>
          <a:bodyPr>
            <a:prstTxWarp prst="textNoShape">
              <a:avLst/>
            </a:prstTxWarp>
          </a:bodyPr>
          <a:lstStyle/>
          <a:p>
            <a:endParaRPr lang="en-US"/>
          </a:p>
        </p:txBody>
      </p:sp>
      <p:sp>
        <p:nvSpPr>
          <p:cNvPr id="217100" name="Line 12"/>
          <p:cNvSpPr>
            <a:spLocks noChangeShapeType="1"/>
          </p:cNvSpPr>
          <p:nvPr/>
        </p:nvSpPr>
        <p:spPr bwMode="auto">
          <a:xfrm flipV="1">
            <a:off x="1670050" y="3208782"/>
            <a:ext cx="2266950" cy="428625"/>
          </a:xfrm>
          <a:prstGeom prst="line">
            <a:avLst/>
          </a:prstGeom>
          <a:noFill/>
          <a:ln w="76200">
            <a:solidFill>
              <a:schemeClr val="accent2"/>
            </a:solidFill>
            <a:round/>
            <a:headEnd/>
            <a:tailEnd type="triangle" w="med" len="med"/>
          </a:ln>
          <a:effectLst/>
        </p:spPr>
        <p:txBody>
          <a:bodyPr>
            <a:prstTxWarp prst="textNoShape">
              <a:avLst/>
            </a:prstTxWarp>
          </a:bodyPr>
          <a:lstStyle/>
          <a:p>
            <a:endParaRPr lang="en-US"/>
          </a:p>
        </p:txBody>
      </p:sp>
      <p:sp>
        <p:nvSpPr>
          <p:cNvPr id="217101" name="Line 13"/>
          <p:cNvSpPr>
            <a:spLocks noChangeShapeType="1"/>
          </p:cNvSpPr>
          <p:nvPr/>
        </p:nvSpPr>
        <p:spPr bwMode="auto">
          <a:xfrm flipV="1">
            <a:off x="1695450" y="3424682"/>
            <a:ext cx="2457450" cy="1209675"/>
          </a:xfrm>
          <a:prstGeom prst="line">
            <a:avLst/>
          </a:prstGeom>
          <a:noFill/>
          <a:ln w="76200">
            <a:solidFill>
              <a:schemeClr val="accent2"/>
            </a:solidFill>
            <a:round/>
            <a:headEnd/>
            <a:tailEnd type="triangle" w="med" len="med"/>
          </a:ln>
          <a:effectLst/>
        </p:spPr>
        <p:txBody>
          <a:bodyPr>
            <a:prstTxWarp prst="textNoShape">
              <a:avLst/>
            </a:prstTxWarp>
          </a:bodyPr>
          <a:lstStyle/>
          <a:p>
            <a:endParaRPr lang="en-US"/>
          </a:p>
        </p:txBody>
      </p:sp>
      <p:sp>
        <p:nvSpPr>
          <p:cNvPr id="217103" name="Oval 15"/>
          <p:cNvSpPr>
            <a:spLocks noChangeArrowheads="1"/>
          </p:cNvSpPr>
          <p:nvPr/>
        </p:nvSpPr>
        <p:spPr bwMode="auto">
          <a:xfrm>
            <a:off x="962025" y="1300607"/>
            <a:ext cx="1057275" cy="1028700"/>
          </a:xfrm>
          <a:prstGeom prst="ellipse">
            <a:avLst/>
          </a:prstGeom>
          <a:solidFill>
            <a:schemeClr val="tx2">
              <a:lumMod val="75000"/>
            </a:schemeClr>
          </a:solidFill>
          <a:ln w="9525">
            <a:round/>
            <a:headEnd/>
            <a:tailEnd/>
          </a:ln>
          <a:effectLst/>
          <a:scene3d>
            <a:camera prst="legacyPerspectiveFront">
              <a:rot lat="20099999" lon="20099999" rev="0"/>
            </a:camera>
            <a:lightRig rig="legacyFlat2" dir="t"/>
          </a:scene3d>
          <a:sp3d extrusionH="430200" prstMaterial="legacyMatte">
            <a:bevelT w="13500" h="13500" prst="angle"/>
            <a:bevelB w="13500" h="13500" prst="angle"/>
            <a:extrusionClr>
              <a:schemeClr val="bg2"/>
            </a:extrusionClr>
          </a:sp3d>
        </p:spPr>
        <p:txBody>
          <a:bodyPr wrap="none" anchor="ctr">
            <a:prstTxWarp prst="textNoShape">
              <a:avLst/>
            </a:prstTxWarp>
            <a:flatTx/>
          </a:bodyPr>
          <a:lstStyle/>
          <a:p>
            <a:endParaRPr lang="en-US"/>
          </a:p>
        </p:txBody>
      </p:sp>
      <p:sp>
        <p:nvSpPr>
          <p:cNvPr id="217104" name="Oval 16"/>
          <p:cNvSpPr>
            <a:spLocks noChangeArrowheads="1"/>
          </p:cNvSpPr>
          <p:nvPr/>
        </p:nvSpPr>
        <p:spPr bwMode="auto">
          <a:xfrm>
            <a:off x="962025" y="2208657"/>
            <a:ext cx="1057275" cy="1028700"/>
          </a:xfrm>
          <a:prstGeom prst="ellipse">
            <a:avLst/>
          </a:prstGeom>
          <a:solidFill>
            <a:schemeClr val="tx2">
              <a:lumMod val="75000"/>
            </a:schemeClr>
          </a:solidFill>
          <a:ln w="9525">
            <a:round/>
            <a:headEnd/>
            <a:tailEnd/>
          </a:ln>
          <a:effectLst/>
          <a:scene3d>
            <a:camera prst="legacyPerspectiveFront">
              <a:rot lat="20099999" lon="20099999" rev="0"/>
            </a:camera>
            <a:lightRig rig="legacyFlat2" dir="t"/>
          </a:scene3d>
          <a:sp3d extrusionH="430200" prstMaterial="legacyMatte">
            <a:bevelT w="13500" h="13500" prst="angle"/>
            <a:bevelB w="13500" h="13500" prst="angle"/>
            <a:extrusionClr>
              <a:schemeClr val="bg2"/>
            </a:extrusionClr>
          </a:sp3d>
        </p:spPr>
        <p:txBody>
          <a:bodyPr wrap="none" anchor="ctr">
            <a:prstTxWarp prst="textNoShape">
              <a:avLst/>
            </a:prstTxWarp>
            <a:flatTx/>
          </a:bodyPr>
          <a:lstStyle/>
          <a:p>
            <a:endParaRPr lang="en-US"/>
          </a:p>
        </p:txBody>
      </p:sp>
      <p:sp>
        <p:nvSpPr>
          <p:cNvPr id="217105" name="Oval 17"/>
          <p:cNvSpPr>
            <a:spLocks noChangeArrowheads="1"/>
          </p:cNvSpPr>
          <p:nvPr/>
        </p:nvSpPr>
        <p:spPr bwMode="auto">
          <a:xfrm>
            <a:off x="962025" y="3119882"/>
            <a:ext cx="1057275" cy="1028700"/>
          </a:xfrm>
          <a:prstGeom prst="ellipse">
            <a:avLst/>
          </a:prstGeom>
          <a:solidFill>
            <a:schemeClr val="tx2">
              <a:lumMod val="75000"/>
            </a:schemeClr>
          </a:solidFill>
          <a:ln w="9525">
            <a:round/>
            <a:headEnd/>
            <a:tailEnd/>
          </a:ln>
          <a:effectLst/>
          <a:scene3d>
            <a:camera prst="legacyPerspectiveFront">
              <a:rot lat="20099999" lon="20099999" rev="0"/>
            </a:camera>
            <a:lightRig rig="legacyFlat2" dir="t"/>
          </a:scene3d>
          <a:sp3d extrusionH="430200" prstMaterial="legacyMatte">
            <a:bevelT w="13500" h="13500" prst="angle"/>
            <a:bevelB w="13500" h="13500" prst="angle"/>
            <a:extrusionClr>
              <a:schemeClr val="bg2"/>
            </a:extrusionClr>
          </a:sp3d>
        </p:spPr>
        <p:txBody>
          <a:bodyPr wrap="none" anchor="ctr">
            <a:prstTxWarp prst="textNoShape">
              <a:avLst/>
            </a:prstTxWarp>
            <a:flatTx/>
          </a:bodyPr>
          <a:lstStyle/>
          <a:p>
            <a:endParaRPr lang="en-US"/>
          </a:p>
        </p:txBody>
      </p:sp>
      <p:sp>
        <p:nvSpPr>
          <p:cNvPr id="217106" name="Oval 18"/>
          <p:cNvSpPr>
            <a:spLocks noChangeArrowheads="1"/>
          </p:cNvSpPr>
          <p:nvPr/>
        </p:nvSpPr>
        <p:spPr bwMode="auto">
          <a:xfrm>
            <a:off x="962025" y="4069207"/>
            <a:ext cx="1057275" cy="1028700"/>
          </a:xfrm>
          <a:prstGeom prst="ellipse">
            <a:avLst/>
          </a:prstGeom>
          <a:solidFill>
            <a:schemeClr val="tx2">
              <a:lumMod val="75000"/>
            </a:schemeClr>
          </a:solidFill>
          <a:ln w="9525">
            <a:round/>
            <a:headEnd/>
            <a:tailEnd/>
          </a:ln>
          <a:effectLst/>
          <a:scene3d>
            <a:camera prst="legacyPerspectiveFront">
              <a:rot lat="20099999" lon="20099999" rev="0"/>
            </a:camera>
            <a:lightRig rig="legacyFlat2" dir="t"/>
          </a:scene3d>
          <a:sp3d extrusionH="430200" prstMaterial="legacyMatte">
            <a:bevelT w="13500" h="13500" prst="angle"/>
            <a:bevelB w="13500" h="13500" prst="angle"/>
            <a:extrusionClr>
              <a:schemeClr val="bg2"/>
            </a:extrusionClr>
          </a:sp3d>
        </p:spPr>
        <p:txBody>
          <a:bodyPr wrap="none" anchor="ctr">
            <a:prstTxWarp prst="textNoShape">
              <a:avLst/>
            </a:prstTxWarp>
            <a:flatTx/>
          </a:bodyPr>
          <a:lstStyle/>
          <a:p>
            <a:endParaRPr lang="en-US"/>
          </a:p>
        </p:txBody>
      </p:sp>
      <p:sp>
        <p:nvSpPr>
          <p:cNvPr id="217110" name="Text Box 22"/>
          <p:cNvSpPr txBox="1">
            <a:spLocks noChangeArrowheads="1"/>
          </p:cNvSpPr>
          <p:nvPr/>
        </p:nvSpPr>
        <p:spPr bwMode="auto">
          <a:xfrm>
            <a:off x="276225" y="5348732"/>
            <a:ext cx="2419350" cy="6413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dirty="0">
                <a:solidFill>
                  <a:srgbClr val="007E82"/>
                </a:solidFill>
                <a:latin typeface="Britannic Bold"/>
                <a:cs typeface="Britannic Bold"/>
              </a:rPr>
              <a:t>genome and protein databases</a:t>
            </a:r>
            <a:endParaRPr lang="en-US" dirty="0">
              <a:solidFill>
                <a:srgbClr val="007E82"/>
              </a:solidFill>
              <a:latin typeface="Britannic Bold"/>
              <a:cs typeface="Britannic Bold"/>
            </a:endParaRPr>
          </a:p>
        </p:txBody>
      </p:sp>
      <p:sp>
        <p:nvSpPr>
          <p:cNvPr id="217113" name="Rectangle 25"/>
          <p:cNvSpPr>
            <a:spLocks noChangeArrowheads="1"/>
          </p:cNvSpPr>
          <p:nvPr/>
        </p:nvSpPr>
        <p:spPr bwMode="auto">
          <a:xfrm>
            <a:off x="431800" y="5926582"/>
            <a:ext cx="2273300" cy="2032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6287" y="250488"/>
            <a:ext cx="7456678" cy="5566918"/>
          </a:xfrm>
          <a:prstGeom prst="rect">
            <a:avLst/>
          </a:prstGeom>
        </p:spPr>
      </p:pic>
    </p:spTree>
  </p:cSld>
  <p:clrMapOvr>
    <a:masterClrMapping/>
  </p:clrMapOvr>
  <p:transition>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Annotation status - all</a:t>
            </a:r>
            <a:endParaRPr lang="en-US" dirty="0"/>
          </a:p>
        </p:txBody>
      </p:sp>
      <p:graphicFrame>
        <p:nvGraphicFramePr>
          <p:cNvPr id="3" name="Chart 2"/>
          <p:cNvGraphicFramePr/>
          <p:nvPr/>
        </p:nvGraphicFramePr>
        <p:xfrm>
          <a:off x="1562100" y="1778000"/>
          <a:ext cx="6019800" cy="330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820503" y="5839396"/>
            <a:ext cx="8154332" cy="307777"/>
          </a:xfrm>
          <a:prstGeom prst="rect">
            <a:avLst/>
          </a:prstGeom>
          <a:noFill/>
        </p:spPr>
        <p:txBody>
          <a:bodyPr wrap="square" rtlCol="0">
            <a:spAutoFit/>
          </a:bodyPr>
          <a:lstStyle/>
          <a:p>
            <a:r>
              <a:rPr lang="en-US" sz="1400" dirty="0" smtClean="0">
                <a:hlinkClick r:id="rId3"/>
              </a:rPr>
              <a:t>http://build.berkeleybop.org/view/Statistics/job/GOlr%20stats/lastBuild/console</a:t>
            </a:r>
            <a:endParaRPr lang="en-US" sz="1400" dirty="0"/>
          </a:p>
        </p:txBody>
      </p:sp>
    </p:spTree>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AmiGO</a:t>
            </a:r>
            <a:r>
              <a:rPr lang="en-US" dirty="0" smtClean="0"/>
              <a:t> 2</a:t>
            </a:r>
            <a:endParaRPr lang="en-US" dirty="0"/>
          </a:p>
        </p:txBody>
      </p:sp>
      <p:sp>
        <p:nvSpPr>
          <p:cNvPr id="3" name="TextBox 2"/>
          <p:cNvSpPr txBox="1"/>
          <p:nvPr/>
        </p:nvSpPr>
        <p:spPr>
          <a:xfrm>
            <a:off x="665655" y="2419584"/>
            <a:ext cx="7812691" cy="646331"/>
          </a:xfrm>
          <a:prstGeom prst="rect">
            <a:avLst/>
          </a:prstGeom>
          <a:noFill/>
        </p:spPr>
        <p:txBody>
          <a:bodyPr wrap="square" rtlCol="0">
            <a:spAutoFit/>
          </a:bodyPr>
          <a:lstStyle/>
          <a:p>
            <a:pPr algn="ctr"/>
            <a:r>
              <a:rPr lang="en-US" dirty="0" smtClean="0">
                <a:hlinkClick r:id="rId2"/>
              </a:rPr>
              <a:t>http://amigo2.berkeleybop.org/cgi-bin/amigo2/</a:t>
            </a:r>
            <a:r>
              <a:rPr lang="en-US" dirty="0" smtClean="0">
                <a:hlinkClick r:id="rId2"/>
              </a:rPr>
              <a:t>amigo</a:t>
            </a:r>
            <a:endParaRPr lang="en-US" dirty="0" smtClean="0"/>
          </a:p>
          <a:p>
            <a:pPr algn="ctr"/>
            <a:endParaRPr lang="en-US" dirty="0"/>
          </a:p>
        </p:txBody>
      </p:sp>
    </p:spTree>
  </p:cSld>
  <p:clrMapOvr>
    <a:masterClrMapping/>
  </p:clrMapOvr>
  <p:transition>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81954"/>
            <a:ext cx="8153400" cy="762000"/>
          </a:xfrm>
        </p:spPr>
        <p:txBody>
          <a:bodyPr/>
          <a:lstStyle/>
          <a:p>
            <a:pPr algn="ctr"/>
            <a:r>
              <a:rPr lang="en-US" sz="6000" dirty="0" smtClean="0"/>
              <a:t>a</a:t>
            </a:r>
            <a:r>
              <a:rPr lang="en-US" sz="6000" dirty="0" smtClean="0"/>
              <a:t>nnotation models</a:t>
            </a:r>
            <a:endParaRPr lang="en-US" sz="6000" dirty="0"/>
          </a:p>
        </p:txBody>
      </p:sp>
    </p:spTree>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writing.jpg"/>
          <p:cNvPicPr>
            <a:picLocks noChangeAspect="1"/>
          </p:cNvPicPr>
          <p:nvPr/>
        </p:nvPicPr>
        <p:blipFill>
          <a:blip r:embed="rId3">
            <a:alphaModFix amt="41000"/>
          </a:blip>
          <a:stretch>
            <a:fillRect/>
          </a:stretch>
        </p:blipFill>
        <p:spPr>
          <a:xfrm>
            <a:off x="0" y="0"/>
            <a:ext cx="9144000" cy="6181344"/>
          </a:xfrm>
          <a:prstGeom prst="rect">
            <a:avLst/>
          </a:prstGeom>
        </p:spPr>
      </p:pic>
      <p:sp>
        <p:nvSpPr>
          <p:cNvPr id="9" name="TextBox 8"/>
          <p:cNvSpPr txBox="1"/>
          <p:nvPr/>
        </p:nvSpPr>
        <p:spPr>
          <a:xfrm>
            <a:off x="1872602" y="1325710"/>
            <a:ext cx="5691969" cy="19389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solidFill>
                  <a:schemeClr val="tx2"/>
                </a:solidFill>
                <a:effectLst>
                  <a:outerShdw blurRad="50800" dist="38100" dir="2700000" algn="tl" rotWithShape="0">
                    <a:srgbClr val="000000">
                      <a:alpha val="43000"/>
                    </a:srgbClr>
                  </a:outerShdw>
                </a:effectLst>
                <a:latin typeface="Britannic Bold"/>
              </a:rPr>
              <a:t>manual</a:t>
            </a:r>
          </a:p>
          <a:p>
            <a:pPr algn="ctr"/>
            <a:r>
              <a:rPr lang="en-US" sz="6000" dirty="0" smtClean="0">
                <a:solidFill>
                  <a:schemeClr val="tx2"/>
                </a:solidFill>
                <a:effectLst>
                  <a:outerShdw blurRad="50800" dist="38100" dir="2700000" algn="tl" rotWithShape="0">
                    <a:srgbClr val="000000">
                      <a:alpha val="43000"/>
                    </a:srgbClr>
                  </a:outerShdw>
                </a:effectLst>
                <a:latin typeface="Britannic Bold"/>
              </a:rPr>
              <a:t>annotation</a:t>
            </a:r>
            <a:endParaRPr lang="en-US" sz="6000" dirty="0">
              <a:solidFill>
                <a:schemeClr val="tx2"/>
              </a:solidFill>
              <a:effectLst>
                <a:outerShdw blurRad="50800" dist="38100" dir="2700000" algn="tl" rotWithShape="0">
                  <a:srgbClr val="000000">
                    <a:alpha val="43000"/>
                  </a:srgbClr>
                </a:outerShdw>
              </a:effectLst>
              <a:latin typeface="Britannic Bold"/>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literature"/>
          <p:cNvPicPr>
            <a:picLocks noChangeAspect="1"/>
          </p:cNvPicPr>
          <p:nvPr/>
        </p:nvPicPr>
        <p:blipFill>
          <a:blip r:embed="rId3"/>
          <a:srcRect r="2704"/>
          <a:stretch>
            <a:fillRect/>
          </a:stretch>
        </p:blipFill>
        <p:spPr>
          <a:xfrm>
            <a:off x="0" y="-19375"/>
            <a:ext cx="9155618" cy="6273373"/>
          </a:xfrm>
          <a:prstGeom prst="rect">
            <a:avLst/>
          </a:prstGeom>
        </p:spPr>
      </p:pic>
    </p:spTree>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1.large.jpg"/>
          <p:cNvPicPr>
            <a:picLocks noChangeAspect="1"/>
          </p:cNvPicPr>
          <p:nvPr/>
        </p:nvPicPr>
        <p:blipFill>
          <a:blip r:embed="rId3">
            <a:alphaModFix amt="28000"/>
          </a:blip>
          <a:stretch>
            <a:fillRect/>
          </a:stretch>
        </p:blipFill>
        <p:spPr>
          <a:xfrm>
            <a:off x="1392343" y="1"/>
            <a:ext cx="6359315" cy="6126140"/>
          </a:xfrm>
          <a:prstGeom prst="rect">
            <a:avLst/>
          </a:prstGeom>
        </p:spPr>
      </p:pic>
      <p:sp>
        <p:nvSpPr>
          <p:cNvPr id="2" name="Title 1"/>
          <p:cNvSpPr>
            <a:spLocks noGrp="1"/>
          </p:cNvSpPr>
          <p:nvPr>
            <p:ph type="title"/>
          </p:nvPr>
        </p:nvSpPr>
        <p:spPr>
          <a:xfrm>
            <a:off x="533400" y="2440536"/>
            <a:ext cx="8153400" cy="762000"/>
          </a:xfrm>
        </p:spPr>
        <p:txBody>
          <a:bodyPr/>
          <a:lstStyle/>
          <a:p>
            <a:pPr algn="ctr"/>
            <a:r>
              <a:rPr lang="en-US" sz="6000" dirty="0" err="1" smtClean="0"/>
              <a:t>o</a:t>
            </a:r>
            <a:r>
              <a:rPr lang="en-US" sz="6000" dirty="0" err="1" smtClean="0"/>
              <a:t>rthology</a:t>
            </a:r>
            <a:endParaRPr lang="en-US" sz="6000" dirty="0"/>
          </a:p>
        </p:txBody>
      </p:sp>
    </p:spTree>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AINT_main.png"/>
          <p:cNvPicPr>
            <a:picLocks noChangeAspect="1"/>
          </p:cNvPicPr>
          <p:nvPr/>
        </p:nvPicPr>
        <p:blipFill>
          <a:blip r:embed="rId3">
            <a:alphaModFix amt="45000"/>
          </a:blip>
          <a:srcRect t="4476" b="4476"/>
          <a:stretch>
            <a:fillRect/>
          </a:stretch>
        </p:blipFill>
        <p:spPr>
          <a:xfrm>
            <a:off x="0" y="-38204"/>
            <a:ext cx="9144000" cy="6244122"/>
          </a:xfrm>
          <a:prstGeom prst="rect">
            <a:avLst/>
          </a:prstGeom>
        </p:spPr>
      </p:pic>
      <p:sp>
        <p:nvSpPr>
          <p:cNvPr id="2" name="Title 1"/>
          <p:cNvSpPr>
            <a:spLocks noGrp="1"/>
          </p:cNvSpPr>
          <p:nvPr>
            <p:ph type="title"/>
          </p:nvPr>
        </p:nvSpPr>
        <p:spPr>
          <a:xfrm>
            <a:off x="533400" y="2343894"/>
            <a:ext cx="8153400" cy="762000"/>
          </a:xfrm>
        </p:spPr>
        <p:txBody>
          <a:bodyPr/>
          <a:lstStyle/>
          <a:p>
            <a:pPr algn="ctr"/>
            <a:r>
              <a:rPr lang="en-US" sz="6000" dirty="0" smtClean="0"/>
              <a:t>PAINT</a:t>
            </a:r>
            <a:endParaRPr lang="en-US" sz="6000" dirty="0"/>
          </a:p>
        </p:txBody>
      </p:sp>
      <p:sp>
        <p:nvSpPr>
          <p:cNvPr id="3" name="TextBox 2"/>
          <p:cNvSpPr txBox="1"/>
          <p:nvPr/>
        </p:nvSpPr>
        <p:spPr>
          <a:xfrm>
            <a:off x="3285559" y="5784604"/>
            <a:ext cx="5858441" cy="369332"/>
          </a:xfrm>
          <a:prstGeom prst="rect">
            <a:avLst/>
          </a:prstGeom>
          <a:noFill/>
        </p:spPr>
        <p:txBody>
          <a:bodyPr wrap="square" rtlCol="0">
            <a:spAutoFit/>
          </a:bodyPr>
          <a:lstStyle/>
          <a:p>
            <a:r>
              <a:rPr lang="en-US" dirty="0" smtClean="0"/>
              <a:t>https://</a:t>
            </a:r>
            <a:r>
              <a:rPr lang="en-US" dirty="0" err="1" smtClean="0"/>
              <a:t>sourceforge.net/projects/pantherdb/files/PAINT</a:t>
            </a:r>
            <a:r>
              <a:rPr lang="en-US" dirty="0" smtClean="0"/>
              <a:t>/</a:t>
            </a:r>
            <a:endParaRPr lang="en-US" dirty="0"/>
          </a:p>
        </p:txBody>
      </p:sp>
    </p:spTree>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Community-hands.jpg"/>
          <p:cNvPicPr>
            <a:picLocks noChangeAspect="1"/>
          </p:cNvPicPr>
          <p:nvPr/>
        </p:nvPicPr>
        <p:blipFill>
          <a:blip r:embed="rId3">
            <a:alphaModFix amt="39000"/>
          </a:blip>
          <a:srcRect b="9449"/>
          <a:stretch>
            <a:fillRect/>
          </a:stretch>
        </p:blipFill>
        <p:spPr>
          <a:xfrm>
            <a:off x="0" y="56"/>
            <a:ext cx="9144000" cy="6209886"/>
          </a:xfrm>
          <a:prstGeom prst="rect">
            <a:avLst/>
          </a:prstGeom>
        </p:spPr>
      </p:pic>
      <p:sp>
        <p:nvSpPr>
          <p:cNvPr id="2" name="Title 1"/>
          <p:cNvSpPr>
            <a:spLocks noGrp="1"/>
          </p:cNvSpPr>
          <p:nvPr>
            <p:ph type="title"/>
          </p:nvPr>
        </p:nvSpPr>
        <p:spPr>
          <a:xfrm>
            <a:off x="533400" y="2440536"/>
            <a:ext cx="8153400" cy="762000"/>
          </a:xfrm>
        </p:spPr>
        <p:txBody>
          <a:bodyPr/>
          <a:lstStyle/>
          <a:p>
            <a:pPr algn="ctr"/>
            <a:r>
              <a:rPr lang="en-US" sz="6000" dirty="0" smtClean="0"/>
              <a:t>c</a:t>
            </a:r>
            <a:r>
              <a:rPr lang="en-US" sz="6000" dirty="0" smtClean="0"/>
              <a:t>ommunity annotation</a:t>
            </a:r>
            <a:endParaRPr lang="en-US" sz="6000" dirty="0"/>
          </a:p>
        </p:txBody>
      </p:sp>
    </p:spTree>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92250" y="2235210"/>
            <a:ext cx="6159500" cy="1587500"/>
          </a:xfrm>
          <a:prstGeom prst="rect">
            <a:avLst/>
          </a:prstGeom>
        </p:spPr>
      </p:pic>
    </p:spTree>
  </p:cSld>
  <p:clrMapOvr>
    <a:masterClrMapping/>
  </p:clrMapOvr>
  <p:transition>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stretch>
            <a:fillRect/>
          </a:stretch>
        </p:blipFill>
        <p:spPr>
          <a:xfrm>
            <a:off x="524590" y="1956506"/>
            <a:ext cx="3556000" cy="901700"/>
          </a:xfrm>
          <a:prstGeom prst="rect">
            <a:avLst/>
          </a:prstGeom>
        </p:spPr>
      </p:pic>
      <p:pic>
        <p:nvPicPr>
          <p:cNvPr id="4" name="Picture 3"/>
          <p:cNvPicPr>
            <a:picLocks noChangeAspect="1"/>
          </p:cNvPicPr>
          <p:nvPr/>
        </p:nvPicPr>
        <p:blipFill>
          <a:blip r:embed="rId4">
            <a:alphaModFix amt="50000"/>
          </a:blip>
          <a:srcRect l="5249" r="5249"/>
          <a:stretch>
            <a:fillRect/>
          </a:stretch>
        </p:blipFill>
        <p:spPr>
          <a:xfrm>
            <a:off x="-31565" y="-3908"/>
            <a:ext cx="9207130" cy="1536700"/>
          </a:xfrm>
          <a:prstGeom prst="rect">
            <a:avLst/>
          </a:prstGeom>
        </p:spPr>
      </p:pic>
      <p:sp>
        <p:nvSpPr>
          <p:cNvPr id="5" name="TextBox 4"/>
          <p:cNvSpPr txBox="1"/>
          <p:nvPr/>
        </p:nvSpPr>
        <p:spPr>
          <a:xfrm>
            <a:off x="3948201" y="5577517"/>
            <a:ext cx="6253605" cy="646331"/>
          </a:xfrm>
          <a:prstGeom prst="rect">
            <a:avLst/>
          </a:prstGeom>
          <a:noFill/>
        </p:spPr>
        <p:txBody>
          <a:bodyPr wrap="square" rtlCol="0">
            <a:spAutoFit/>
          </a:bodyPr>
          <a:lstStyle/>
          <a:p>
            <a:r>
              <a:rPr lang="en-US" dirty="0" err="1" smtClean="0"/>
              <a:t>http://www.pombase.org/community/fission-yeast-community-curation-pilot-project</a:t>
            </a:r>
            <a:endParaRPr lang="en-US" dirty="0"/>
          </a:p>
        </p:txBody>
      </p:sp>
    </p:spTree>
  </p:cSld>
  <p:clrMapOvr>
    <a:masterClrMapping/>
  </p:clrMapOvr>
  <p:transition>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04-06 at 07.56.00.png"/>
          <p:cNvPicPr>
            <a:picLocks noChangeAspect="1"/>
          </p:cNvPicPr>
          <p:nvPr/>
        </p:nvPicPr>
        <p:blipFill>
          <a:blip r:embed="rId2"/>
          <a:stretch>
            <a:fillRect/>
          </a:stretch>
        </p:blipFill>
        <p:spPr>
          <a:xfrm>
            <a:off x="0" y="647303"/>
            <a:ext cx="9144000" cy="4863324"/>
          </a:xfrm>
          <a:prstGeom prst="rect">
            <a:avLst/>
          </a:prstGeom>
        </p:spPr>
      </p:pic>
    </p:spTree>
  </p:cSld>
  <p:clrMapOvr>
    <a:masterClrMapping/>
  </p:clrMapOvr>
  <p:transition>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Canto</a:t>
            </a:r>
            <a:endParaRPr lang="en-US" sz="5400" dirty="0"/>
          </a:p>
        </p:txBody>
      </p:sp>
      <p:pic>
        <p:nvPicPr>
          <p:cNvPr id="3" name="Picture 2" descr="Screen shot 2013-04-04 at 23.13.29.png"/>
          <p:cNvPicPr>
            <a:picLocks noChangeAspect="1"/>
          </p:cNvPicPr>
          <p:nvPr/>
        </p:nvPicPr>
        <p:blipFill>
          <a:blip r:embed="rId3"/>
          <a:stretch>
            <a:fillRect/>
          </a:stretch>
        </p:blipFill>
        <p:spPr>
          <a:xfrm>
            <a:off x="975832" y="1714189"/>
            <a:ext cx="7192337" cy="3429622"/>
          </a:xfrm>
          <a:prstGeom prst="rect">
            <a:avLst/>
          </a:prstGeom>
        </p:spPr>
      </p:pic>
      <p:sp>
        <p:nvSpPr>
          <p:cNvPr id="4" name="TextBox 3"/>
          <p:cNvSpPr txBox="1"/>
          <p:nvPr/>
        </p:nvSpPr>
        <p:spPr>
          <a:xfrm>
            <a:off x="5977533" y="5301400"/>
            <a:ext cx="4472778" cy="923330"/>
          </a:xfrm>
          <a:prstGeom prst="rect">
            <a:avLst/>
          </a:prstGeom>
          <a:noFill/>
        </p:spPr>
        <p:txBody>
          <a:bodyPr wrap="square" rtlCol="0">
            <a:spAutoFit/>
          </a:bodyPr>
          <a:lstStyle/>
          <a:p>
            <a:r>
              <a:rPr lang="en-US" dirty="0" smtClean="0">
                <a:hlinkClick r:id="rId4"/>
              </a:rPr>
              <a:t>http://curation.pombase.org</a:t>
            </a:r>
            <a:r>
              <a:rPr lang="en-US" dirty="0" smtClean="0">
                <a:hlinkClick r:id="rId4"/>
              </a:rPr>
              <a:t>/</a:t>
            </a:r>
            <a:endParaRPr lang="en-US" dirty="0" smtClean="0"/>
          </a:p>
          <a:p>
            <a:r>
              <a:rPr lang="en-US" dirty="0" smtClean="0"/>
              <a:t>d</a:t>
            </a:r>
            <a:r>
              <a:rPr lang="en-US" dirty="0" smtClean="0"/>
              <a:t>eveloped by Kim Rutherford</a:t>
            </a:r>
          </a:p>
          <a:p>
            <a:r>
              <a:rPr lang="en-US" dirty="0" smtClean="0"/>
              <a:t>and Val Wood</a:t>
            </a:r>
            <a:endParaRPr lang="en-US" dirty="0"/>
          </a:p>
        </p:txBody>
      </p:sp>
    </p:spTree>
  </p:cSld>
  <p:clrMapOvr>
    <a:masterClrMapping/>
  </p:clrMapOvr>
  <p:transition>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e_coli.jpg"/>
          <p:cNvPicPr>
            <a:picLocks noChangeAspect="1"/>
          </p:cNvPicPr>
          <p:nvPr/>
        </p:nvPicPr>
        <p:blipFill>
          <a:blip r:embed="rId3">
            <a:alphaModFix amt="40000"/>
          </a:blip>
          <a:srcRect t="2634" b="16860"/>
          <a:stretch>
            <a:fillRect/>
          </a:stretch>
        </p:blipFill>
        <p:spPr>
          <a:xfrm>
            <a:off x="-4089" y="12565"/>
            <a:ext cx="9148089" cy="6190910"/>
          </a:xfrm>
          <a:prstGeom prst="rect">
            <a:avLst/>
          </a:prstGeom>
        </p:spPr>
      </p:pic>
      <p:sp>
        <p:nvSpPr>
          <p:cNvPr id="2" name="Title 1"/>
          <p:cNvSpPr>
            <a:spLocks noGrp="1"/>
          </p:cNvSpPr>
          <p:nvPr>
            <p:ph type="title"/>
          </p:nvPr>
        </p:nvSpPr>
        <p:spPr>
          <a:xfrm>
            <a:off x="533400" y="2053968"/>
            <a:ext cx="8153400" cy="762000"/>
          </a:xfrm>
        </p:spPr>
        <p:txBody>
          <a:bodyPr/>
          <a:lstStyle/>
          <a:p>
            <a:pPr algn="ctr"/>
            <a:r>
              <a:rPr lang="en-US" sz="11500" b="1" dirty="0" smtClean="0"/>
              <a:t>CACAO</a:t>
            </a:r>
            <a:endParaRPr lang="en-US" sz="11500" b="1" dirty="0" smtClean="0"/>
          </a:p>
        </p:txBody>
      </p:sp>
    </p:spTree>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Watch_automatic_mainspring.jpg"/>
          <p:cNvPicPr>
            <a:picLocks noChangeAspect="1"/>
          </p:cNvPicPr>
          <p:nvPr/>
        </p:nvPicPr>
        <p:blipFill>
          <a:blip r:embed="rId3">
            <a:alphaModFix amt="39000"/>
          </a:blip>
          <a:srcRect b="7019"/>
          <a:stretch>
            <a:fillRect/>
          </a:stretch>
        </p:blipFill>
        <p:spPr>
          <a:xfrm>
            <a:off x="0" y="-1"/>
            <a:ext cx="9144000" cy="6209319"/>
          </a:xfrm>
          <a:prstGeom prst="rect">
            <a:avLst/>
          </a:prstGeom>
        </p:spPr>
      </p:pic>
      <p:sp>
        <p:nvSpPr>
          <p:cNvPr id="9" name="TextBox 8"/>
          <p:cNvSpPr txBox="1"/>
          <p:nvPr/>
        </p:nvSpPr>
        <p:spPr>
          <a:xfrm>
            <a:off x="1872602" y="1325710"/>
            <a:ext cx="5691969" cy="19389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solidFill>
                  <a:schemeClr val="tx2"/>
                </a:solidFill>
                <a:effectLst>
                  <a:outerShdw blurRad="50800" dist="38100" dir="2700000" algn="tl" rotWithShape="0">
                    <a:srgbClr val="000000">
                      <a:alpha val="43000"/>
                    </a:srgbClr>
                  </a:outerShdw>
                </a:effectLst>
                <a:latin typeface="Britannic Bold"/>
              </a:rPr>
              <a:t>automatic annotation</a:t>
            </a:r>
            <a:endParaRPr lang="en-US" sz="6000" dirty="0">
              <a:solidFill>
                <a:schemeClr val="tx2"/>
              </a:solidFill>
              <a:effectLst>
                <a:outerShdw blurRad="50800" dist="38100" dir="2700000" algn="tl" rotWithShape="0">
                  <a:srgbClr val="000000">
                    <a:alpha val="43000"/>
                  </a:srgbClr>
                </a:outerShdw>
              </a:effectLst>
              <a:latin typeface="Britannic Bold"/>
            </a:endParaRPr>
          </a:p>
        </p:txBody>
      </p:sp>
    </p:spTree>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33820"/>
            <a:ext cx="8153400" cy="762000"/>
          </a:xfrm>
        </p:spPr>
        <p:txBody>
          <a:bodyPr/>
          <a:lstStyle/>
          <a:p>
            <a:pPr algn="ctr"/>
            <a:r>
              <a:rPr lang="en-US" sz="6000" dirty="0" smtClean="0"/>
              <a:t>interpro2go</a:t>
            </a:r>
            <a:endParaRPr lang="en-US" sz="3600" dirty="0"/>
          </a:p>
        </p:txBody>
      </p:sp>
    </p:spTree>
  </p:cSld>
  <p:clrMapOvr>
    <a:masterClrMapping/>
  </p:clrMapOvr>
  <p:transition>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animal1.jpg"/>
          <p:cNvPicPr>
            <a:picLocks noChangeAspect="1"/>
          </p:cNvPicPr>
          <p:nvPr/>
        </p:nvPicPr>
        <p:blipFill>
          <a:blip r:embed="rId2">
            <a:alphaModFix amt="49000"/>
          </a:blip>
          <a:srcRect t="6299"/>
          <a:stretch>
            <a:fillRect/>
          </a:stretch>
        </p:blipFill>
        <p:spPr>
          <a:xfrm>
            <a:off x="0" y="3000"/>
            <a:ext cx="9144000" cy="6178855"/>
          </a:xfrm>
          <a:prstGeom prst="rect">
            <a:avLst/>
          </a:prstGeom>
        </p:spPr>
      </p:pic>
      <p:sp>
        <p:nvSpPr>
          <p:cNvPr id="2" name="Title 1"/>
          <p:cNvSpPr>
            <a:spLocks noGrp="1"/>
          </p:cNvSpPr>
          <p:nvPr>
            <p:ph type="title"/>
          </p:nvPr>
        </p:nvSpPr>
        <p:spPr>
          <a:xfrm>
            <a:off x="533400" y="2509566"/>
            <a:ext cx="8153400" cy="762000"/>
          </a:xfrm>
        </p:spPr>
        <p:txBody>
          <a:bodyPr/>
          <a:lstStyle/>
          <a:p>
            <a:pPr algn="ctr"/>
            <a:r>
              <a:rPr lang="en-US" sz="6000" dirty="0" err="1" smtClean="0"/>
              <a:t>taxon</a:t>
            </a:r>
            <a:r>
              <a:rPr lang="en-US" sz="6000" dirty="0" smtClean="0"/>
              <a:t> constraints</a:t>
            </a:r>
            <a:endParaRPr lang="en-US" sz="6000" dirty="0"/>
          </a:p>
        </p:txBody>
      </p:sp>
    </p:spTree>
  </p:cSld>
  <p:clrMapOvr>
    <a:masterClrMapping/>
  </p:clrMapOvr>
  <p:transition>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962810" y="5542479"/>
            <a:ext cx="8725457" cy="646331"/>
          </a:xfrm>
          <a:prstGeom prst="rect">
            <a:avLst/>
          </a:prstGeom>
          <a:noFill/>
        </p:spPr>
        <p:txBody>
          <a:bodyPr wrap="square" rtlCol="0">
            <a:spAutoFit/>
          </a:bodyPr>
          <a:lstStyle/>
          <a:p>
            <a:r>
              <a:rPr lang="en-US" dirty="0" err="1" smtClean="0"/>
              <a:t>http://viewvc.geneontology.org/viewvc/GO-SVN/trunk/quality_control/annotation_checks/taxon_checks/</a:t>
            </a:r>
            <a:r>
              <a:rPr lang="en-US" dirty="0" err="1" smtClean="0"/>
              <a:t>taxon_go_triggers.obo</a:t>
            </a:r>
            <a:endParaRPr lang="en-US" dirty="0"/>
          </a:p>
        </p:txBody>
      </p:sp>
      <p:pic>
        <p:nvPicPr>
          <p:cNvPr id="4" name="Picture 3" descr="Screen shot 2013-04-06 at 09.36.03.png"/>
          <p:cNvPicPr>
            <a:picLocks noChangeAspect="1"/>
          </p:cNvPicPr>
          <p:nvPr/>
        </p:nvPicPr>
        <p:blipFill>
          <a:blip r:embed="rId2"/>
          <a:stretch>
            <a:fillRect/>
          </a:stretch>
        </p:blipFill>
        <p:spPr>
          <a:xfrm>
            <a:off x="495300" y="1274545"/>
            <a:ext cx="8153400" cy="2692400"/>
          </a:xfrm>
          <a:prstGeom prst="rect">
            <a:avLst/>
          </a:prstGeom>
          <a:effectLst>
            <a:outerShdw blurRad="50800" dist="38100" dir="2700000" algn="tl" rotWithShape="0">
              <a:srgbClr val="000000">
                <a:alpha val="43000"/>
              </a:srgbClr>
            </a:outerShdw>
          </a:effectLst>
        </p:spPr>
      </p:pic>
    </p:spTree>
  </p:cSld>
  <p:clrMapOvr>
    <a:masterClrMapping/>
  </p:clrMapOvr>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481954"/>
            <a:ext cx="8153400" cy="762000"/>
          </a:xfrm>
        </p:spPr>
        <p:txBody>
          <a:bodyPr/>
          <a:lstStyle/>
          <a:p>
            <a:pPr algn="ctr"/>
            <a:r>
              <a:rPr lang="en-US" sz="5400" dirty="0" smtClean="0"/>
              <a:t>a</a:t>
            </a:r>
            <a:r>
              <a:rPr lang="en-US" sz="5400" dirty="0" smtClean="0"/>
              <a:t>nnotation </a:t>
            </a:r>
            <a:r>
              <a:rPr lang="en-US" sz="5400" dirty="0" smtClean="0"/>
              <a:t>extensions</a:t>
            </a:r>
            <a:endParaRPr lang="en-US" sz="5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533400" y="2841915"/>
            <a:ext cx="7614760" cy="646331"/>
          </a:xfrm>
          <a:prstGeom prst="rect">
            <a:avLst/>
          </a:prstGeom>
          <a:noFill/>
        </p:spPr>
        <p:txBody>
          <a:bodyPr wrap="square" rtlCol="0">
            <a:spAutoFit/>
          </a:bodyPr>
          <a:lstStyle/>
          <a:p>
            <a:pPr algn="ctr"/>
            <a:r>
              <a:rPr lang="en-US" dirty="0" smtClean="0">
                <a:hlinkClick r:id="rId2"/>
              </a:rPr>
              <a:t>http://www.pombase.org/spombe/result/</a:t>
            </a:r>
            <a:r>
              <a:rPr lang="en-US" dirty="0" smtClean="0">
                <a:hlinkClick r:id="rId2"/>
              </a:rPr>
              <a:t>SPBC211.04c</a:t>
            </a:r>
            <a:endParaRPr lang="en-US" dirty="0" smtClean="0"/>
          </a:p>
          <a:p>
            <a:pPr algn="ctr"/>
            <a:endParaRPr lang="en-US" dirty="0"/>
          </a:p>
        </p:txBody>
      </p:sp>
    </p:spTree>
  </p:cSld>
  <p:clrMapOvr>
    <a:masterClrMapping/>
  </p:clrMapOvr>
  <p:transition>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924089" y="1901925"/>
            <a:ext cx="7295823" cy="2501910"/>
          </a:xfrm>
        </p:spPr>
        <p:txBody>
          <a:bodyPr anchor="ctr"/>
          <a:lstStyle/>
          <a:p>
            <a:pPr algn="ctr"/>
            <a:r>
              <a:rPr lang="en-US" sz="4000" dirty="0" smtClean="0"/>
              <a:t>capturing </a:t>
            </a:r>
            <a:r>
              <a:rPr lang="en-US" sz="4000" dirty="0" smtClean="0">
                <a:solidFill>
                  <a:schemeClr val="tx2"/>
                </a:solidFill>
              </a:rPr>
              <a:t>and </a:t>
            </a:r>
            <a:r>
              <a:rPr lang="en-US" sz="4000" dirty="0" smtClean="0"/>
              <a:t>describing biological function…</a:t>
            </a:r>
            <a:endParaRPr lang="en-US" sz="4000" dirty="0"/>
          </a:p>
        </p:txBody>
      </p:sp>
    </p:spTree>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887052" y="2245517"/>
            <a:ext cx="7369896" cy="156966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9600" dirty="0" smtClean="0">
                <a:solidFill>
                  <a:schemeClr val="tx2"/>
                </a:solidFill>
                <a:effectLst>
                  <a:outerShdw blurRad="50800" dist="38100" dir="2700000" algn="tl" rotWithShape="0">
                    <a:srgbClr val="000000">
                      <a:alpha val="43000"/>
                    </a:srgbClr>
                  </a:outerShdw>
                </a:effectLst>
                <a:latin typeface="Britannic Bold"/>
              </a:rPr>
              <a:t>OWL </a:t>
            </a:r>
            <a:r>
              <a:rPr lang="en-US" sz="9600" dirty="0" err="1" smtClean="0">
                <a:solidFill>
                  <a:schemeClr val="tx2"/>
                </a:solidFill>
                <a:effectLst>
                  <a:outerShdw blurRad="50800" dist="38100" dir="2700000" algn="tl" rotWithShape="0">
                    <a:srgbClr val="000000">
                      <a:alpha val="43000"/>
                    </a:srgbClr>
                  </a:outerShdw>
                </a:effectLst>
                <a:latin typeface="Britannic Bold"/>
              </a:rPr>
              <a:t>v/s</a:t>
            </a:r>
            <a:r>
              <a:rPr lang="en-US" sz="9600" dirty="0" smtClean="0">
                <a:solidFill>
                  <a:schemeClr val="tx2"/>
                </a:solidFill>
                <a:effectLst>
                  <a:outerShdw blurRad="50800" dist="38100" dir="2700000" algn="tl" rotWithShape="0">
                    <a:srgbClr val="000000">
                      <a:alpha val="43000"/>
                    </a:srgbClr>
                  </a:outerShdw>
                </a:effectLst>
                <a:latin typeface="Britannic Bold"/>
              </a:rPr>
              <a:t> OBO</a:t>
            </a:r>
          </a:p>
        </p:txBody>
      </p:sp>
      <p:pic>
        <p:nvPicPr>
          <p:cNvPr id="5" name="Picture 4" descr="FutureRoadSign.jpg"/>
          <p:cNvPicPr>
            <a:picLocks noChangeAspect="1"/>
          </p:cNvPicPr>
          <p:nvPr/>
        </p:nvPicPr>
        <p:blipFill>
          <a:blip r:embed="rId3"/>
          <a:srcRect t="3322" b="12734"/>
          <a:stretch>
            <a:fillRect/>
          </a:stretch>
        </p:blipFill>
        <p:spPr>
          <a:xfrm>
            <a:off x="0" y="14371"/>
            <a:ext cx="9144000" cy="614069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ego_Color_Bricks.jpg"/>
          <p:cNvPicPr>
            <a:picLocks noChangeAspect="1"/>
          </p:cNvPicPr>
          <p:nvPr/>
        </p:nvPicPr>
        <p:blipFill>
          <a:blip r:embed="rId3">
            <a:alphaModFix amt="25000"/>
          </a:blip>
          <a:srcRect b="2187"/>
          <a:stretch>
            <a:fillRect/>
          </a:stretch>
        </p:blipFill>
        <p:spPr>
          <a:xfrm>
            <a:off x="0" y="-1"/>
            <a:ext cx="9144000" cy="6170734"/>
          </a:xfrm>
          <a:prstGeom prst="rect">
            <a:avLst/>
          </a:prstGeom>
        </p:spPr>
      </p:pic>
      <p:sp>
        <p:nvSpPr>
          <p:cNvPr id="4" name="TextBox 3"/>
          <p:cNvSpPr txBox="1"/>
          <p:nvPr/>
        </p:nvSpPr>
        <p:spPr>
          <a:xfrm>
            <a:off x="1726016" y="1045566"/>
            <a:ext cx="5691969" cy="415498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8800" dirty="0" smtClean="0">
                <a:solidFill>
                  <a:schemeClr val="tx2"/>
                </a:solidFill>
                <a:effectLst>
                  <a:outerShdw blurRad="50800" dist="38100" dir="2700000" algn="tl" rotWithShape="0">
                    <a:srgbClr val="000000">
                      <a:alpha val="43000"/>
                    </a:srgbClr>
                  </a:outerShdw>
                </a:effectLst>
                <a:latin typeface="Britannic Bold"/>
              </a:rPr>
              <a:t>new annotation model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2-09-12 at 15.05.03.png"/>
          <p:cNvPicPr>
            <a:picLocks noChangeAspect="1"/>
          </p:cNvPicPr>
          <p:nvPr/>
        </p:nvPicPr>
        <p:blipFill>
          <a:blip r:embed="rId3"/>
          <a:stretch>
            <a:fillRect/>
          </a:stretch>
        </p:blipFill>
        <p:spPr>
          <a:xfrm>
            <a:off x="939904" y="952500"/>
            <a:ext cx="7264192" cy="4405964"/>
          </a:xfrm>
          <a:prstGeom prst="rect">
            <a:avLst/>
          </a:prstGeom>
        </p:spPr>
      </p:pic>
      <p:sp>
        <p:nvSpPr>
          <p:cNvPr id="5" name="Rectangle 4"/>
          <p:cNvSpPr/>
          <p:nvPr/>
        </p:nvSpPr>
        <p:spPr bwMode="auto">
          <a:xfrm>
            <a:off x="1186599" y="3726821"/>
            <a:ext cx="4468289" cy="305933"/>
          </a:xfrm>
          <a:prstGeom prst="rect">
            <a:avLst/>
          </a:prstGeom>
          <a:solidFill>
            <a:srgbClr val="66CCFF">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6" name="Rectangle 5"/>
          <p:cNvSpPr/>
          <p:nvPr/>
        </p:nvSpPr>
        <p:spPr bwMode="auto">
          <a:xfrm>
            <a:off x="2540064" y="4811493"/>
            <a:ext cx="1761359" cy="305933"/>
          </a:xfrm>
          <a:prstGeom prst="rect">
            <a:avLst/>
          </a:prstGeom>
          <a:solidFill>
            <a:srgbClr val="66CCFF">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7" name="Rectangle 6"/>
          <p:cNvSpPr/>
          <p:nvPr/>
        </p:nvSpPr>
        <p:spPr bwMode="auto">
          <a:xfrm>
            <a:off x="3031391" y="1140296"/>
            <a:ext cx="880679" cy="296662"/>
          </a:xfrm>
          <a:prstGeom prst="rect">
            <a:avLst/>
          </a:prstGeom>
          <a:solidFill>
            <a:schemeClr val="accent1">
              <a:alpha val="27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8" name="Rectangle 7"/>
          <p:cNvSpPr/>
          <p:nvPr/>
        </p:nvSpPr>
        <p:spPr bwMode="auto">
          <a:xfrm>
            <a:off x="3161176" y="2419653"/>
            <a:ext cx="1311577" cy="278121"/>
          </a:xfrm>
          <a:prstGeom prst="rect">
            <a:avLst/>
          </a:prstGeom>
          <a:solidFill>
            <a:schemeClr val="accent1">
              <a:alpha val="2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07926"/>
            <a:ext cx="8153400" cy="762000"/>
          </a:xfrm>
        </p:spPr>
        <p:txBody>
          <a:bodyPr/>
          <a:lstStyle/>
          <a:p>
            <a:pPr algn="ctr"/>
            <a:r>
              <a:rPr lang="en-US" sz="6000" dirty="0" smtClean="0"/>
              <a:t>c</a:t>
            </a:r>
            <a:r>
              <a:rPr lang="en-US" sz="6000" dirty="0" smtClean="0"/>
              <a:t>ommon </a:t>
            </a:r>
            <a:r>
              <a:rPr lang="en-US" sz="6000" dirty="0" smtClean="0"/>
              <a:t>a</a:t>
            </a:r>
            <a:r>
              <a:rPr lang="en-US" sz="6000" dirty="0" smtClean="0"/>
              <a:t>nnotation </a:t>
            </a:r>
            <a:r>
              <a:rPr lang="en-US" sz="6000" dirty="0" smtClean="0"/>
              <a:t>f</a:t>
            </a:r>
            <a:r>
              <a:rPr lang="en-US" sz="6000" dirty="0" smtClean="0"/>
              <a:t>ramework</a:t>
            </a:r>
            <a:endParaRPr lang="en-US" sz="6000" dirty="0"/>
          </a:p>
        </p:txBody>
      </p:sp>
    </p:spTree>
  </p:cSld>
  <p:clrMapOvr>
    <a:masterClrMapping/>
  </p:clrMapOvr>
  <p:transition>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1.large.jpg"/>
          <p:cNvPicPr>
            <a:picLocks noChangeAspect="1"/>
          </p:cNvPicPr>
          <p:nvPr/>
        </p:nvPicPr>
        <p:blipFill>
          <a:blip r:embed="rId2">
            <a:alphaModFix amt="50000"/>
          </a:blip>
          <a:srcRect b="9716"/>
          <a:stretch>
            <a:fillRect/>
          </a:stretch>
        </p:blipFill>
        <p:spPr>
          <a:xfrm>
            <a:off x="810971" y="0"/>
            <a:ext cx="7522057" cy="6191807"/>
          </a:xfrm>
          <a:prstGeom prst="rect">
            <a:avLst/>
          </a:prstGeom>
        </p:spPr>
      </p:pic>
      <p:sp>
        <p:nvSpPr>
          <p:cNvPr id="2" name="Title 1"/>
          <p:cNvSpPr>
            <a:spLocks noGrp="1"/>
          </p:cNvSpPr>
          <p:nvPr>
            <p:ph type="title"/>
          </p:nvPr>
        </p:nvSpPr>
        <p:spPr>
          <a:xfrm>
            <a:off x="533400" y="2343894"/>
            <a:ext cx="8153400" cy="762000"/>
          </a:xfrm>
        </p:spPr>
        <p:txBody>
          <a:bodyPr/>
          <a:lstStyle/>
          <a:p>
            <a:pPr algn="ctr"/>
            <a:r>
              <a:rPr lang="en-US" sz="6000" dirty="0" smtClean="0"/>
              <a:t>ontology</a:t>
            </a:r>
            <a:endParaRPr lang="en-US" sz="6000" dirty="0"/>
          </a:p>
        </p:txBody>
      </p:sp>
    </p:spTree>
  </p:cSld>
  <p:clrMapOvr>
    <a:masterClrMapping/>
  </p:clrMapOvr>
  <p:transition>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5300" y="1865313"/>
            <a:ext cx="8153400" cy="762000"/>
          </a:xfrm>
          <a:effectLst>
            <a:outerShdw blurRad="50800" dist="38100" dir="2700000" algn="tl" rotWithShape="0">
              <a:srgbClr val="000000">
                <a:alpha val="43000"/>
              </a:srgbClr>
            </a:outerShdw>
          </a:effectLst>
        </p:spPr>
        <p:txBody>
          <a:bodyPr/>
          <a:lstStyle/>
          <a:p>
            <a:pPr algn="ctr"/>
            <a:r>
              <a:rPr lang="en-US" sz="5400" dirty="0" smtClean="0">
                <a:solidFill>
                  <a:schemeClr val="tx2"/>
                </a:solidFill>
              </a:rPr>
              <a:t>o</a:t>
            </a:r>
            <a:r>
              <a:rPr lang="en-US" sz="5400" dirty="0" smtClean="0">
                <a:solidFill>
                  <a:schemeClr val="tx2"/>
                </a:solidFill>
                <a:latin typeface="Britannic Bold"/>
                <a:cs typeface="Britannic Bold"/>
              </a:rPr>
              <a:t>ntology</a:t>
            </a:r>
            <a:br>
              <a:rPr lang="en-US" sz="5400" dirty="0" smtClean="0">
                <a:solidFill>
                  <a:schemeClr val="tx2"/>
                </a:solidFill>
                <a:latin typeface="Britannic Bold"/>
                <a:cs typeface="Britannic Bold"/>
              </a:rPr>
            </a:br>
            <a:r>
              <a:rPr lang="en-US" sz="5400" dirty="0" smtClean="0">
                <a:solidFill>
                  <a:schemeClr val="tx2"/>
                </a:solidFill>
                <a:latin typeface="Britannic Bold"/>
                <a:cs typeface="Britannic Bold"/>
              </a:rPr>
              <a:t>formalization</a:t>
            </a:r>
            <a:endParaRPr lang="en-US" sz="5400" dirty="0">
              <a:solidFill>
                <a:schemeClr val="tx2"/>
              </a:solidFill>
              <a:latin typeface="Britannic Bold"/>
              <a:cs typeface="Britannic Bold"/>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2-02-22 at 22.07.41.png"/>
          <p:cNvPicPr>
            <a:picLocks noChangeAspect="1"/>
          </p:cNvPicPr>
          <p:nvPr/>
        </p:nvPicPr>
        <p:blipFill>
          <a:blip r:embed="rId3"/>
          <a:stretch>
            <a:fillRect/>
          </a:stretch>
        </p:blipFill>
        <p:spPr>
          <a:xfrm>
            <a:off x="2571750" y="1123950"/>
            <a:ext cx="4000500" cy="4610100"/>
          </a:xfrm>
          <a:prstGeom prst="rect">
            <a:avLst/>
          </a:prstGeom>
        </p:spPr>
      </p:pic>
      <p:sp>
        <p:nvSpPr>
          <p:cNvPr id="10" name="Process 9"/>
          <p:cNvSpPr/>
          <p:nvPr/>
        </p:nvSpPr>
        <p:spPr>
          <a:xfrm>
            <a:off x="3352138" y="1395913"/>
            <a:ext cx="1063988" cy="205955"/>
          </a:xfrm>
          <a:prstGeom prst="flowChartProcess">
            <a:avLst/>
          </a:prstGeom>
          <a:solidFill>
            <a:srgbClr val="FFFF00">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rocess 10"/>
          <p:cNvSpPr/>
          <p:nvPr/>
        </p:nvSpPr>
        <p:spPr>
          <a:xfrm>
            <a:off x="3504538" y="2402802"/>
            <a:ext cx="637005" cy="205955"/>
          </a:xfrm>
          <a:prstGeom prst="flowChartProcess">
            <a:avLst/>
          </a:prstGeom>
          <a:solidFill>
            <a:srgbClr val="FFFF00">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rocess 11"/>
          <p:cNvSpPr/>
          <p:nvPr/>
        </p:nvSpPr>
        <p:spPr>
          <a:xfrm>
            <a:off x="3737025" y="3459114"/>
            <a:ext cx="1548592" cy="205955"/>
          </a:xfrm>
          <a:prstGeom prst="flowChartProcess">
            <a:avLst/>
          </a:prstGeom>
          <a:solidFill>
            <a:srgbClr val="FFFF00">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rocess 12"/>
          <p:cNvSpPr/>
          <p:nvPr/>
        </p:nvSpPr>
        <p:spPr>
          <a:xfrm>
            <a:off x="3504538" y="4797818"/>
            <a:ext cx="637005" cy="205955"/>
          </a:xfrm>
          <a:prstGeom prst="flowChartProcess">
            <a:avLst/>
          </a:prstGeom>
          <a:solidFill>
            <a:srgbClr val="FFFF00">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Genie-Medium.jpg"/>
          <p:cNvPicPr>
            <a:picLocks noChangeAspect="1"/>
          </p:cNvPicPr>
          <p:nvPr/>
        </p:nvPicPr>
        <p:blipFill>
          <a:blip r:embed="rId3"/>
          <a:stretch>
            <a:fillRect/>
          </a:stretch>
        </p:blipFill>
        <p:spPr>
          <a:xfrm>
            <a:off x="812890" y="-1"/>
            <a:ext cx="7518220" cy="6044497"/>
          </a:xfrm>
          <a:prstGeom prst="rect">
            <a:avLst/>
          </a:prstGeom>
        </p:spPr>
      </p:pic>
      <p:sp>
        <p:nvSpPr>
          <p:cNvPr id="2" name="Title 1"/>
          <p:cNvSpPr>
            <a:spLocks noGrp="1"/>
          </p:cNvSpPr>
          <p:nvPr>
            <p:ph type="title"/>
          </p:nvPr>
        </p:nvSpPr>
        <p:spPr>
          <a:xfrm>
            <a:off x="587020" y="635448"/>
            <a:ext cx="4061338" cy="762000"/>
          </a:xfrm>
          <a:effectLst>
            <a:outerShdw blurRad="50800" dist="38100" dir="2700000" algn="tl" rotWithShape="0">
              <a:srgbClr val="000000">
                <a:alpha val="43000"/>
              </a:srgbClr>
            </a:outerShdw>
          </a:effectLst>
        </p:spPr>
        <p:txBody>
          <a:bodyPr/>
          <a:lstStyle/>
          <a:p>
            <a:r>
              <a:rPr lang="en-US" sz="4400" dirty="0" err="1" smtClean="0">
                <a:solidFill>
                  <a:schemeClr val="tx2"/>
                </a:solidFill>
                <a:latin typeface="Britannic Bold"/>
                <a:cs typeface="Britannic Bold"/>
              </a:rPr>
              <a:t>TermGenie</a:t>
            </a:r>
            <a:endParaRPr lang="en-US" sz="4400" dirty="0">
              <a:solidFill>
                <a:schemeClr val="tx2"/>
              </a:solidFill>
              <a:latin typeface="Britannic Bold"/>
              <a:cs typeface="Britannic Bo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2-09-12 at 14.34.13.png"/>
          <p:cNvPicPr>
            <a:picLocks noChangeAspect="1"/>
          </p:cNvPicPr>
          <p:nvPr/>
        </p:nvPicPr>
        <p:blipFill>
          <a:blip r:embed="rId3"/>
          <a:stretch>
            <a:fillRect/>
          </a:stretch>
        </p:blipFill>
        <p:spPr>
          <a:xfrm>
            <a:off x="214956" y="500222"/>
            <a:ext cx="8714089" cy="4856289"/>
          </a:xfrm>
          <a:prstGeom prst="rect">
            <a:avLst/>
          </a:prstGeom>
          <a:effectLst>
            <a:outerShdw blurRad="50800" dist="38100" dir="16200000" algn="t">
              <a:srgbClr val="000000">
                <a:alpha val="43000"/>
              </a:srgbClr>
            </a:outerShdw>
          </a:effectLst>
        </p:spPr>
      </p:pic>
      <p:sp>
        <p:nvSpPr>
          <p:cNvPr id="5" name="TextBox 4"/>
          <p:cNvSpPr txBox="1"/>
          <p:nvPr/>
        </p:nvSpPr>
        <p:spPr>
          <a:xfrm>
            <a:off x="214956" y="5599503"/>
            <a:ext cx="6452134" cy="369332"/>
          </a:xfrm>
          <a:prstGeom prst="rect">
            <a:avLst/>
          </a:prstGeom>
          <a:noFill/>
        </p:spPr>
        <p:txBody>
          <a:bodyPr wrap="square" rtlCol="0">
            <a:spAutoFit/>
          </a:bodyPr>
          <a:lstStyle/>
          <a:p>
            <a:r>
              <a:rPr lang="en-US" dirty="0" smtClean="0">
                <a:solidFill>
                  <a:srgbClr val="007E82"/>
                </a:solidFill>
                <a:latin typeface="Britannic Bold"/>
                <a:cs typeface="Britannic Bold"/>
              </a:rPr>
              <a:t>http://</a:t>
            </a:r>
            <a:r>
              <a:rPr lang="en-US" dirty="0" err="1" smtClean="0">
                <a:solidFill>
                  <a:srgbClr val="007E82"/>
                </a:solidFill>
                <a:latin typeface="Britannic Bold"/>
                <a:cs typeface="Britannic Bold"/>
              </a:rPr>
              <a:t>go.termgenie.org</a:t>
            </a:r>
            <a:r>
              <a:rPr lang="en-US" dirty="0" smtClean="0">
                <a:solidFill>
                  <a:srgbClr val="007E82"/>
                </a:solidFill>
                <a:latin typeface="Britannic Bold"/>
                <a:cs typeface="Britannic Bold"/>
              </a:rPr>
              <a:t>/</a:t>
            </a:r>
            <a:endParaRPr lang="en-US" dirty="0">
              <a:solidFill>
                <a:srgbClr val="007E82"/>
              </a:solidFill>
              <a:latin typeface="Britannic Bold"/>
              <a:cs typeface="Britannic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887052" y="2245517"/>
            <a:ext cx="7369896" cy="156966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9600" dirty="0" smtClean="0">
                <a:solidFill>
                  <a:schemeClr val="tx2"/>
                </a:solidFill>
                <a:effectLst>
                  <a:outerShdw blurRad="50800" dist="38100" dir="2700000" algn="tl" rotWithShape="0">
                    <a:srgbClr val="000000">
                      <a:alpha val="43000"/>
                    </a:srgbClr>
                  </a:outerShdw>
                </a:effectLst>
                <a:latin typeface="Britannic Bold"/>
              </a:rPr>
              <a:t>OWL </a:t>
            </a:r>
            <a:r>
              <a:rPr lang="en-US" sz="9600" dirty="0" err="1" smtClean="0">
                <a:solidFill>
                  <a:schemeClr val="tx2"/>
                </a:solidFill>
                <a:effectLst>
                  <a:outerShdw blurRad="50800" dist="38100" dir="2700000" algn="tl" rotWithShape="0">
                    <a:srgbClr val="000000">
                      <a:alpha val="43000"/>
                    </a:srgbClr>
                  </a:outerShdw>
                </a:effectLst>
                <a:latin typeface="Britannic Bold"/>
              </a:rPr>
              <a:t>v/s</a:t>
            </a:r>
            <a:r>
              <a:rPr lang="en-US" sz="9600" dirty="0" smtClean="0">
                <a:solidFill>
                  <a:schemeClr val="tx2"/>
                </a:solidFill>
                <a:effectLst>
                  <a:outerShdw blurRad="50800" dist="38100" dir="2700000" algn="tl" rotWithShape="0">
                    <a:srgbClr val="000000">
                      <a:alpha val="43000"/>
                    </a:srgbClr>
                  </a:outerShdw>
                </a:effectLst>
                <a:latin typeface="Britannic Bold"/>
              </a:rPr>
              <a:t> OBO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prstTxWarp prst="textNoShape">
              <a:avLst/>
            </a:prstTxWarp>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Microarray assays of </a:t>
            </a:r>
            <a:r>
              <a:rPr lang="en-GB" sz="1500" b="1" dirty="0" err="1">
                <a:solidFill>
                  <a:srgbClr val="000000"/>
                </a:solidFill>
                <a:latin typeface="Arial" charset="0"/>
                <a:ea typeface="msgothic" charset="0"/>
                <a:cs typeface="msgothic" charset="0"/>
              </a:rPr>
              <a:t>hMSCs</a:t>
            </a:r>
            <a:r>
              <a:rPr lang="en-GB" sz="1500" b="1" dirty="0">
                <a:solidFill>
                  <a:srgbClr val="000000"/>
                </a:solidFill>
                <a:latin typeface="Arial" charset="0"/>
                <a:ea typeface="msgothic" charset="0"/>
                <a:cs typeface="msgothic" charset="0"/>
              </a:rPr>
              <a:t> from two donors. </a:t>
            </a:r>
          </a:p>
        </p:txBody>
      </p:sp>
      <p:pic>
        <p:nvPicPr>
          <p:cNvPr id="3074" name="Picture 2"/>
          <p:cNvPicPr>
            <a:picLocks noChangeAspect="1" noChangeArrowheads="1"/>
          </p:cNvPicPr>
          <p:nvPr/>
        </p:nvPicPr>
        <p:blipFill>
          <a:blip r:embed="rId3"/>
          <a:srcRect/>
          <a:stretch>
            <a:fillRect/>
          </a:stretch>
        </p:blipFill>
        <p:spPr bwMode="auto">
          <a:xfrm>
            <a:off x="2880" y="5943504"/>
            <a:ext cx="9106560" cy="943299"/>
          </a:xfrm>
          <a:prstGeom prst="rect">
            <a:avLst/>
          </a:prstGeom>
          <a:noFill/>
          <a:ln w="9525">
            <a:noFill/>
            <a:round/>
            <a:headEnd/>
            <a:tailEnd/>
          </a:ln>
          <a:effectLst/>
        </p:spPr>
      </p:pic>
      <p:pic>
        <p:nvPicPr>
          <p:cNvPr id="3075" name="Picture 3"/>
          <p:cNvPicPr>
            <a:picLocks noChangeAspect="1" noChangeArrowheads="1"/>
          </p:cNvPicPr>
          <p:nvPr/>
        </p:nvPicPr>
        <p:blipFill>
          <a:blip r:embed="rId4"/>
          <a:srcRect/>
          <a:stretch>
            <a:fillRect/>
          </a:stretch>
        </p:blipFill>
        <p:spPr bwMode="auto">
          <a:xfrm>
            <a:off x="2511360" y="979303"/>
            <a:ext cx="4125600" cy="4893634"/>
          </a:xfrm>
          <a:prstGeom prst="rect">
            <a:avLst/>
          </a:prstGeom>
          <a:noFill/>
          <a:ln w="9525">
            <a:noFill/>
            <a:round/>
            <a:headEnd/>
            <a:tailEnd/>
          </a:ln>
          <a:effectLst/>
        </p:spPr>
      </p:pic>
      <p:sp>
        <p:nvSpPr>
          <p:cNvPr id="3076" name="Text Box 4"/>
          <p:cNvSpPr txBox="1">
            <a:spLocks noChangeArrowheads="1"/>
          </p:cNvSpPr>
          <p:nvPr/>
        </p:nvSpPr>
        <p:spPr bwMode="auto">
          <a:xfrm>
            <a:off x="2511360" y="5972308"/>
            <a:ext cx="3918240" cy="231864"/>
          </a:xfrm>
          <a:prstGeom prst="rect">
            <a:avLst/>
          </a:prstGeom>
          <a:noFill/>
          <a:ln w="9525">
            <a:noFill/>
            <a:round/>
            <a:headEnd/>
            <a:tailEnd/>
          </a:ln>
          <a:effectLst/>
        </p:spPr>
        <p:txBody>
          <a:bodyPr lIns="0" tIns="0" rIns="0" bIns="0">
            <a:prstTxWarp prst="textNoShape">
              <a:avLst/>
            </a:prstTxWarp>
          </a:bodyPr>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Bartosh</a:t>
            </a:r>
            <a:r>
              <a:rPr lang="en-GB" sz="1100" b="1" dirty="0">
                <a:solidFill>
                  <a:srgbClr val="000000"/>
                </a:solidFill>
                <a:latin typeface="Arial" charset="0"/>
                <a:ea typeface="msgothic" charset="0"/>
                <a:cs typeface="msgothic" charset="0"/>
              </a:rPr>
              <a:t> T J et al. PNAS 2010;107:13724-13729</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prstTxWarp prst="textNoShape">
              <a:avLst/>
            </a:prstTxWarp>
          </a:bodyPr>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©2010 by National Academy of Sciences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 name="TextBox 29"/>
          <p:cNvSpPr txBox="1"/>
          <p:nvPr/>
        </p:nvSpPr>
        <p:spPr>
          <a:xfrm>
            <a:off x="3368675" y="5672172"/>
            <a:ext cx="6344352" cy="338554"/>
          </a:xfrm>
          <a:prstGeom prst="rect">
            <a:avLst/>
          </a:prstGeom>
          <a:noFill/>
        </p:spPr>
        <p:txBody>
          <a:bodyPr wrap="square" rtlCol="0">
            <a:spAutoFit/>
          </a:bodyPr>
          <a:lstStyle/>
          <a:p>
            <a:r>
              <a:rPr lang="en-US" sz="1600" dirty="0" smtClean="0">
                <a:solidFill>
                  <a:srgbClr val="007E82"/>
                </a:solidFill>
                <a:latin typeface="Britannic Bold"/>
                <a:cs typeface="Britannic Bold"/>
              </a:rPr>
              <a:t>http://</a:t>
            </a:r>
            <a:r>
              <a:rPr lang="en-US" sz="1600" dirty="0" err="1" smtClean="0">
                <a:solidFill>
                  <a:srgbClr val="007E82"/>
                </a:solidFill>
                <a:latin typeface="Britannic Bold"/>
                <a:cs typeface="Britannic Bold"/>
              </a:rPr>
              <a:t>beta.geneontology.org</a:t>
            </a:r>
            <a:r>
              <a:rPr lang="en-US" sz="1600" dirty="0" smtClean="0">
                <a:solidFill>
                  <a:srgbClr val="007E82"/>
                </a:solidFill>
                <a:latin typeface="Britannic Bold"/>
                <a:cs typeface="Britannic Bold"/>
              </a:rPr>
              <a:t>/page/download-ontology</a:t>
            </a:r>
            <a:endParaRPr lang="en-US" sz="1600" dirty="0">
              <a:solidFill>
                <a:srgbClr val="007E82"/>
              </a:solidFill>
              <a:latin typeface="Britannic Bold"/>
              <a:cs typeface="Britannic Bold"/>
            </a:endParaRPr>
          </a:p>
        </p:txBody>
      </p:sp>
      <p:pic>
        <p:nvPicPr>
          <p:cNvPr id="12" name="Picture 11" descr="Screen shot 2013-04-05 at 22.11.46.png"/>
          <p:cNvPicPr>
            <a:picLocks noChangeAspect="1"/>
          </p:cNvPicPr>
          <p:nvPr/>
        </p:nvPicPr>
        <p:blipFill>
          <a:blip r:embed="rId3"/>
          <a:stretch>
            <a:fillRect/>
          </a:stretch>
        </p:blipFill>
        <p:spPr>
          <a:xfrm>
            <a:off x="0" y="930762"/>
            <a:ext cx="9144000" cy="3836773"/>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422275"/>
            <a:ext cx="8229600" cy="1143000"/>
          </a:xfrm>
        </p:spPr>
        <p:txBody>
          <a:bodyPr/>
          <a:lstStyle/>
          <a:p>
            <a:pPr algn="ctr"/>
            <a:r>
              <a:rPr lang="en-GB" sz="4400" dirty="0"/>
              <a:t>GO </a:t>
            </a:r>
            <a:r>
              <a:rPr lang="en-GB" sz="4400" dirty="0" smtClean="0"/>
              <a:t>slims</a:t>
            </a:r>
            <a:endParaRPr lang="en-US" sz="4400" dirty="0"/>
          </a:p>
        </p:txBody>
      </p:sp>
      <p:pic>
        <p:nvPicPr>
          <p:cNvPr id="8" name="Content Placeholder 7" descr="Screen shot 2012-07-22 at 10.47.46.png"/>
          <p:cNvPicPr>
            <a:picLocks noGrp="1" noChangeAspect="1"/>
          </p:cNvPicPr>
          <p:nvPr>
            <p:ph sz="half" idx="4294967295"/>
          </p:nvPr>
        </p:nvPicPr>
        <p:blipFill>
          <a:blip r:embed="rId3"/>
          <a:srcRect t="-9996" b="-9996"/>
          <a:stretch>
            <a:fillRect/>
          </a:stretch>
        </p:blipFill>
        <p:spPr>
          <a:xfrm>
            <a:off x="2552700" y="1173163"/>
            <a:ext cx="4038600" cy="4525962"/>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259580"/>
            <a:ext cx="4000500" cy="5738562"/>
          </a:xfrm>
        </p:spPr>
        <p:txBody>
          <a:bodyPr/>
          <a:lstStyle/>
          <a:p>
            <a:r>
              <a:rPr lang="en-US" sz="2000" dirty="0" smtClean="0"/>
              <a:t>Rolf </a:t>
            </a:r>
            <a:r>
              <a:rPr lang="en-US" sz="2000" dirty="0" err="1" smtClean="0"/>
              <a:t>Apweiler</a:t>
            </a:r>
            <a:endParaRPr lang="en-US" sz="2000" dirty="0" smtClean="0"/>
          </a:p>
          <a:p>
            <a:r>
              <a:rPr lang="en-US" sz="2000" dirty="0" smtClean="0"/>
              <a:t>Rebecca </a:t>
            </a:r>
            <a:r>
              <a:rPr lang="en-US" sz="2000" dirty="0" err="1" smtClean="0"/>
              <a:t>Foulger</a:t>
            </a:r>
            <a:endParaRPr lang="en-US" sz="2000" dirty="0" smtClean="0"/>
          </a:p>
          <a:p>
            <a:r>
              <a:rPr lang="en-US" sz="2000" dirty="0" smtClean="0"/>
              <a:t>Paola </a:t>
            </a:r>
            <a:r>
              <a:rPr lang="en-US" sz="2000" dirty="0" err="1" smtClean="0"/>
              <a:t>Roncaglia</a:t>
            </a:r>
            <a:endParaRPr lang="en-US" sz="2000" dirty="0" smtClean="0"/>
          </a:p>
          <a:p>
            <a:r>
              <a:rPr lang="en-US" sz="2000" dirty="0" smtClean="0"/>
              <a:t>Susan </a:t>
            </a:r>
            <a:r>
              <a:rPr lang="en-US" sz="2000" dirty="0" err="1" smtClean="0"/>
              <a:t>Tweedie</a:t>
            </a:r>
            <a:endParaRPr lang="en-US" sz="2000" dirty="0" smtClean="0"/>
          </a:p>
          <a:p>
            <a:r>
              <a:rPr lang="en-US" sz="2000" dirty="0" smtClean="0"/>
              <a:t>Rachael Huntley</a:t>
            </a:r>
          </a:p>
          <a:p>
            <a:r>
              <a:rPr lang="en-US" sz="2000" dirty="0" smtClean="0"/>
              <a:t>Tony Sawford</a:t>
            </a:r>
          </a:p>
          <a:p>
            <a:r>
              <a:rPr lang="en-US" sz="2000" dirty="0" smtClean="0"/>
              <a:t>Prudence </a:t>
            </a:r>
            <a:r>
              <a:rPr lang="en-US" sz="2000" dirty="0" err="1" smtClean="0"/>
              <a:t>Mutowo</a:t>
            </a:r>
            <a:endParaRPr lang="en-US" sz="2000" dirty="0" smtClean="0"/>
          </a:p>
        </p:txBody>
      </p:sp>
      <p:sp>
        <p:nvSpPr>
          <p:cNvPr id="4" name="Content Placeholder 3"/>
          <p:cNvSpPr>
            <a:spLocks noGrp="1"/>
          </p:cNvSpPr>
          <p:nvPr>
            <p:ph sz="half" idx="2"/>
          </p:nvPr>
        </p:nvSpPr>
        <p:spPr>
          <a:xfrm>
            <a:off x="4686300" y="259579"/>
            <a:ext cx="4457700" cy="5738563"/>
          </a:xfrm>
        </p:spPr>
        <p:txBody>
          <a:bodyPr/>
          <a:lstStyle/>
          <a:p>
            <a:r>
              <a:rPr lang="en-US" sz="2000" dirty="0" smtClean="0"/>
              <a:t>Mike Cherry</a:t>
            </a:r>
          </a:p>
          <a:p>
            <a:r>
              <a:rPr lang="en-US" sz="2000" dirty="0" err="1" smtClean="0"/>
              <a:t>Suzi</a:t>
            </a:r>
            <a:r>
              <a:rPr lang="en-US" sz="2000" dirty="0" smtClean="0"/>
              <a:t> Lewis</a:t>
            </a:r>
          </a:p>
          <a:p>
            <a:r>
              <a:rPr lang="en-US" sz="2000" dirty="0" smtClean="0"/>
              <a:t>Paul Thomas</a:t>
            </a:r>
          </a:p>
          <a:p>
            <a:r>
              <a:rPr lang="en-US" sz="2000" dirty="0" smtClean="0"/>
              <a:t>Paul Sternberg</a:t>
            </a:r>
          </a:p>
          <a:p>
            <a:r>
              <a:rPr lang="en-US" sz="2000" dirty="0" smtClean="0"/>
              <a:t>Judy Blake</a:t>
            </a:r>
          </a:p>
          <a:p>
            <a:endParaRPr lang="en-US" sz="2000" dirty="0" smtClean="0"/>
          </a:p>
          <a:p>
            <a:r>
              <a:rPr lang="en-US" sz="2000" dirty="0" smtClean="0"/>
              <a:t>Chris </a:t>
            </a:r>
            <a:r>
              <a:rPr lang="en-US" sz="2000" dirty="0" err="1" smtClean="0"/>
              <a:t>Mungall</a:t>
            </a:r>
            <a:endParaRPr lang="en-US" sz="2000" dirty="0" smtClean="0"/>
          </a:p>
          <a:p>
            <a:r>
              <a:rPr lang="en-US" sz="2000" dirty="0" err="1" smtClean="0"/>
              <a:t>Heiko</a:t>
            </a:r>
            <a:r>
              <a:rPr lang="en-US" sz="2000" dirty="0" smtClean="0"/>
              <a:t> </a:t>
            </a:r>
            <a:r>
              <a:rPr lang="en-US" sz="2000" dirty="0" err="1" smtClean="0"/>
              <a:t>Dietze</a:t>
            </a:r>
            <a:endParaRPr lang="en-US" sz="2000" dirty="0" smtClean="0"/>
          </a:p>
          <a:p>
            <a:r>
              <a:rPr lang="en-US" sz="2000" dirty="0" smtClean="0"/>
              <a:t>David Hill</a:t>
            </a:r>
          </a:p>
          <a:p>
            <a:r>
              <a:rPr lang="en-US" sz="2000" dirty="0" smtClean="0"/>
              <a:t>Tanya </a:t>
            </a:r>
            <a:r>
              <a:rPr lang="en-US" sz="2000" dirty="0" err="1" smtClean="0"/>
              <a:t>Berardini</a:t>
            </a:r>
            <a:endParaRPr lang="en-US" sz="2000" dirty="0" smtClean="0"/>
          </a:p>
          <a:p>
            <a:r>
              <a:rPr lang="en-US" sz="2000" dirty="0" smtClean="0"/>
              <a:t>Harold </a:t>
            </a:r>
            <a:r>
              <a:rPr lang="en-US" sz="2000" dirty="0" err="1" smtClean="0"/>
              <a:t>Drabkin</a:t>
            </a:r>
            <a:endParaRPr lang="en-US" sz="2000" dirty="0" smtClean="0"/>
          </a:p>
          <a:p>
            <a:endParaRPr lang="en-US" sz="2000" dirty="0" smtClean="0"/>
          </a:p>
          <a:p>
            <a:r>
              <a:rPr lang="en-US" sz="2000" dirty="0" smtClean="0"/>
              <a:t>+ the rest of the GO Consortium</a:t>
            </a:r>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9" descr="screenshot1"/>
          <p:cNvPicPr>
            <a:picLocks noChangeAspect="1"/>
          </p:cNvPicPr>
          <p:nvPr/>
        </p:nvPicPr>
        <p:blipFill>
          <a:blip r:embed="rId3">
            <a:alphaModFix amt="28000"/>
          </a:blip>
          <a:srcRect l="1316" t="3088" r="1316" b="34738"/>
          <a:stretch>
            <a:fillRect/>
          </a:stretch>
        </p:blipFill>
        <p:spPr bwMode="auto">
          <a:xfrm>
            <a:off x="633956" y="289782"/>
            <a:ext cx="7733177" cy="5835269"/>
          </a:xfrm>
          <a:prstGeom prst="rect">
            <a:avLst/>
          </a:prstGeom>
          <a:noFill/>
          <a:ln w="9525">
            <a:noFill/>
            <a:miter lim="800000"/>
            <a:headEnd/>
            <a:tailEnd/>
          </a:ln>
        </p:spPr>
      </p:pic>
      <p:sp>
        <p:nvSpPr>
          <p:cNvPr id="4" name="TextBox 3"/>
          <p:cNvSpPr txBox="1"/>
          <p:nvPr/>
        </p:nvSpPr>
        <p:spPr>
          <a:xfrm>
            <a:off x="1872602" y="1325710"/>
            <a:ext cx="5691969" cy="357020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600" dirty="0" smtClean="0">
                <a:solidFill>
                  <a:schemeClr val="tx2"/>
                </a:solidFill>
                <a:effectLst>
                  <a:outerShdw blurRad="50800" dist="38100" dir="2700000" algn="tl" rotWithShape="0">
                    <a:srgbClr val="000000">
                      <a:alpha val="43000"/>
                    </a:srgbClr>
                  </a:outerShdw>
                </a:effectLst>
                <a:latin typeface="Britannic Bold"/>
              </a:rPr>
              <a:t>3</a:t>
            </a:r>
          </a:p>
          <a:p>
            <a:pPr algn="ctr"/>
            <a:r>
              <a:rPr lang="en-US" sz="5400" dirty="0" smtClean="0">
                <a:solidFill>
                  <a:schemeClr val="tx2"/>
                </a:solidFill>
                <a:effectLst>
                  <a:outerShdw blurRad="50800" dist="38100" dir="2700000" algn="tl" rotWithShape="0">
                    <a:srgbClr val="000000">
                      <a:alpha val="43000"/>
                    </a:srgbClr>
                  </a:outerShdw>
                </a:effectLst>
                <a:latin typeface="Britannic Bold"/>
              </a:rPr>
              <a:t>ontologies</a:t>
            </a:r>
            <a:endParaRPr lang="en-US" sz="5400" dirty="0">
              <a:solidFill>
                <a:schemeClr val="tx2"/>
              </a:solidFill>
              <a:effectLst>
                <a:outerShdw blurRad="50800" dist="38100" dir="2700000" algn="tl" rotWithShape="0">
                  <a:srgbClr val="000000">
                    <a:alpha val="43000"/>
                  </a:srgbClr>
                </a:outerShdw>
              </a:effectLst>
              <a:latin typeface="Britannic Bo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872602" y="1325710"/>
            <a:ext cx="5691969" cy="304698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dirty="0" smtClean="0">
                <a:solidFill>
                  <a:schemeClr val="tx2"/>
                </a:solidFill>
                <a:effectLst>
                  <a:outerShdw blurRad="50800" dist="38100" dir="2700000" algn="tl" rotWithShape="0">
                    <a:srgbClr val="000000">
                      <a:alpha val="43000"/>
                    </a:srgbClr>
                  </a:outerShdw>
                </a:effectLst>
                <a:latin typeface="Britannic Bold"/>
              </a:rPr>
              <a:t>normal </a:t>
            </a:r>
            <a:r>
              <a:rPr lang="en-US" sz="4800" i="1" dirty="0" smtClean="0">
                <a:solidFill>
                  <a:schemeClr val="tx2"/>
                </a:solidFill>
                <a:effectLst>
                  <a:outerShdw blurRad="50800" dist="38100" dir="2700000" algn="tl" rotWithShape="0">
                    <a:srgbClr val="000000">
                      <a:alpha val="43000"/>
                    </a:srgbClr>
                  </a:outerShdw>
                </a:effectLst>
                <a:latin typeface="Britannic Bold"/>
              </a:rPr>
              <a:t>processes</a:t>
            </a:r>
            <a:r>
              <a:rPr lang="en-US" sz="4800" dirty="0" smtClean="0">
                <a:solidFill>
                  <a:schemeClr val="tx2"/>
                </a:solidFill>
                <a:effectLst>
                  <a:outerShdw blurRad="50800" dist="38100" dir="2700000" algn="tl" rotWithShape="0">
                    <a:srgbClr val="000000">
                      <a:alpha val="43000"/>
                    </a:srgbClr>
                  </a:outerShdw>
                </a:effectLst>
                <a:latin typeface="Britannic Bold"/>
              </a:rPr>
              <a:t>, </a:t>
            </a:r>
            <a:r>
              <a:rPr lang="en-US" sz="4800" i="1" dirty="0" err="1" smtClean="0">
                <a:solidFill>
                  <a:schemeClr val="tx2"/>
                </a:solidFill>
                <a:effectLst>
                  <a:outerShdw blurRad="50800" dist="38100" dir="2700000" algn="tl" rotWithShape="0">
                    <a:srgbClr val="000000">
                      <a:alpha val="43000"/>
                    </a:srgbClr>
                  </a:outerShdw>
                </a:effectLst>
                <a:latin typeface="Britannic Bold"/>
              </a:rPr>
              <a:t>subcellular</a:t>
            </a:r>
            <a:r>
              <a:rPr lang="en-US" sz="4800" i="1" dirty="0" smtClean="0">
                <a:solidFill>
                  <a:schemeClr val="tx2"/>
                </a:solidFill>
                <a:effectLst>
                  <a:outerShdw blurRad="50800" dist="38100" dir="2700000" algn="tl" rotWithShape="0">
                    <a:srgbClr val="000000">
                      <a:alpha val="43000"/>
                    </a:srgbClr>
                  </a:outerShdw>
                </a:effectLst>
                <a:latin typeface="Britannic Bold"/>
              </a:rPr>
              <a:t> components</a:t>
            </a:r>
            <a:r>
              <a:rPr lang="en-US" sz="4800" dirty="0" smtClean="0">
                <a:solidFill>
                  <a:schemeClr val="tx2"/>
                </a:solidFill>
                <a:effectLst>
                  <a:outerShdw blurRad="50800" dist="38100" dir="2700000" algn="tl" rotWithShape="0">
                    <a:srgbClr val="000000">
                      <a:alpha val="43000"/>
                    </a:srgbClr>
                  </a:outerShdw>
                </a:effectLst>
                <a:latin typeface="Britannic Bold"/>
              </a:rPr>
              <a:t> and </a:t>
            </a:r>
            <a:r>
              <a:rPr lang="en-US" sz="4800" i="1" dirty="0" smtClean="0">
                <a:solidFill>
                  <a:schemeClr val="tx2"/>
                </a:solidFill>
                <a:effectLst>
                  <a:outerShdw blurRad="50800" dist="38100" dir="2700000" algn="tl" rotWithShape="0">
                    <a:srgbClr val="000000">
                      <a:alpha val="43000"/>
                    </a:srgbClr>
                  </a:outerShdw>
                </a:effectLst>
                <a:latin typeface="Britannic Bold"/>
              </a:rPr>
              <a:t>functions</a:t>
            </a:r>
            <a:endParaRPr lang="en-US" sz="4800" i="1" dirty="0">
              <a:solidFill>
                <a:schemeClr val="tx2"/>
              </a:solidFill>
              <a:effectLst>
                <a:outerShdw blurRad="50800" dist="38100" dir="2700000" algn="tl" rotWithShape="0">
                  <a:srgbClr val="000000">
                    <a:alpha val="43000"/>
                  </a:srgbClr>
                </a:outerShdw>
              </a:effectLst>
              <a:latin typeface="Britannic Bo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Diagram 5"/>
          <p:cNvGraphicFramePr/>
          <p:nvPr/>
        </p:nvGraphicFramePr>
        <p:xfrm>
          <a:off x="1524000" y="1397000"/>
          <a:ext cx="6096000" cy="4064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6" descr="Screen shot 2012-07-22 at 12.18.14.png"/>
          <p:cNvPicPr>
            <a:picLocks noGrp="1" noChangeAspect="1"/>
          </p:cNvPicPr>
          <p:nvPr>
            <p:ph sz="half" idx="4294967295"/>
          </p:nvPr>
        </p:nvPicPr>
        <p:blipFill>
          <a:blip r:embed="rId3"/>
          <a:srcRect l="-1951" r="-1951"/>
          <a:stretch>
            <a:fillRect/>
          </a:stretch>
        </p:blipFill>
        <p:spPr>
          <a:xfrm>
            <a:off x="2571750" y="1466850"/>
            <a:ext cx="4000500" cy="4351338"/>
          </a:xfrm>
        </p:spPr>
      </p:pic>
      <p:sp>
        <p:nvSpPr>
          <p:cNvPr id="9" name="TextBox 8"/>
          <p:cNvSpPr txBox="1"/>
          <p:nvPr/>
        </p:nvSpPr>
        <p:spPr>
          <a:xfrm>
            <a:off x="1726016" y="0"/>
            <a:ext cx="5691969" cy="120032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7200" dirty="0" smtClean="0">
                <a:solidFill>
                  <a:schemeClr val="tx2"/>
                </a:solidFill>
                <a:effectLst>
                  <a:outerShdw blurRad="50800" dist="38100" dir="2700000" algn="tl" rotWithShape="0">
                    <a:srgbClr val="000000">
                      <a:alpha val="43000"/>
                    </a:srgbClr>
                  </a:outerShdw>
                </a:effectLst>
                <a:latin typeface="Britannic Bold"/>
              </a:rPr>
              <a:t>evidence</a:t>
            </a:r>
            <a:endParaRPr lang="en-US" sz="2800" dirty="0">
              <a:solidFill>
                <a:schemeClr val="tx2"/>
              </a:solidFill>
              <a:effectLst>
                <a:outerShdw blurRad="50800" dist="38100" dir="2700000" algn="tl" rotWithShape="0">
                  <a:srgbClr val="000000">
                    <a:alpha val="43000"/>
                  </a:srgbClr>
                </a:outerShdw>
              </a:effectLst>
              <a:latin typeface="Britannic Bo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05-06-21-01.jpg"/>
          <p:cNvPicPr>
            <a:picLocks noChangeAspect="1"/>
          </p:cNvPicPr>
          <p:nvPr/>
        </p:nvPicPr>
        <p:blipFill>
          <a:blip r:embed="rId3">
            <a:alphaModFix amt="48000"/>
          </a:blip>
          <a:srcRect b="38347"/>
          <a:stretch>
            <a:fillRect/>
          </a:stretch>
        </p:blipFill>
        <p:spPr>
          <a:xfrm>
            <a:off x="0" y="25"/>
            <a:ext cx="9144000" cy="6245620"/>
          </a:xfrm>
          <a:prstGeom prst="rect">
            <a:avLst/>
          </a:prstGeom>
          <a:solidFill>
            <a:schemeClr val="lt1"/>
          </a:solidFill>
        </p:spPr>
      </p:pic>
      <p:sp>
        <p:nvSpPr>
          <p:cNvPr id="5" name="TextBox 4"/>
          <p:cNvSpPr txBox="1"/>
          <p:nvPr/>
        </p:nvSpPr>
        <p:spPr>
          <a:xfrm>
            <a:off x="1872602" y="2828836"/>
            <a:ext cx="5691969" cy="1200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7200" dirty="0" smtClean="0">
                <a:solidFill>
                  <a:schemeClr val="tx2"/>
                </a:solidFill>
                <a:effectLst>
                  <a:outerShdw blurRad="50800" dist="38100" dir="2700000" algn="tl" rotWithShape="0">
                    <a:srgbClr val="000000">
                      <a:alpha val="43000"/>
                    </a:srgbClr>
                  </a:outerShdw>
                </a:effectLst>
                <a:latin typeface="Britannic Bold"/>
              </a:rPr>
              <a:t>Databases</a:t>
            </a:r>
            <a:endParaRPr lang="en-US" sz="7200" dirty="0">
              <a:solidFill>
                <a:schemeClr val="tx2"/>
              </a:solidFill>
              <a:effectLst>
                <a:outerShdw blurRad="50800" dist="38100" dir="2700000" algn="tl" rotWithShape="0">
                  <a:srgbClr val="000000">
                    <a:alpha val="43000"/>
                  </a:srgbClr>
                </a:outerShdw>
              </a:effectLst>
              <a:latin typeface="Britannic Bo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BI slide template Nov 2012">
  <a:themeElements>
    <a:clrScheme name="">
      <a:dk1>
        <a:srgbClr val="000000"/>
      </a:dk1>
      <a:lt1>
        <a:srgbClr val="FFFFFF"/>
      </a:lt1>
      <a:dk2>
        <a:srgbClr val="007E82"/>
      </a:dk2>
      <a:lt2>
        <a:srgbClr val="7D7D7D"/>
      </a:lt2>
      <a:accent1>
        <a:srgbClr val="72AD46"/>
      </a:accent1>
      <a:accent2>
        <a:srgbClr val="DF001A"/>
      </a:accent2>
      <a:accent3>
        <a:srgbClr val="FFFFFF"/>
      </a:accent3>
      <a:accent4>
        <a:srgbClr val="000000"/>
      </a:accent4>
      <a:accent5>
        <a:srgbClr val="BCD3B0"/>
      </a:accent5>
      <a:accent6>
        <a:srgbClr val="CA0016"/>
      </a:accent6>
      <a:hlink>
        <a:srgbClr val="007E82"/>
      </a:hlink>
      <a:folHlink>
        <a:srgbClr val="72AD46"/>
      </a:folHlink>
    </a:clrScheme>
    <a:fontScheme name="Leere Prä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81200" rtl="0" eaLnBrk="0" fontAlgn="base" latinLnBrk="0" hangingPunct="0">
          <a:lnSpc>
            <a:spcPct val="100000"/>
          </a:lnSpc>
          <a:spcBef>
            <a:spcPct val="0"/>
          </a:spcBef>
          <a:spcAft>
            <a:spcPct val="0"/>
          </a:spcAft>
          <a:buClrTx/>
          <a:buSzTx/>
          <a:buFontTx/>
          <a:buNone/>
          <a:tabLst/>
          <a:defRPr kumimoji="0" lang="de-DE" sz="5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81200" rtl="0" eaLnBrk="0" fontAlgn="base" latinLnBrk="0" hangingPunct="0">
          <a:lnSpc>
            <a:spcPct val="100000"/>
          </a:lnSpc>
          <a:spcBef>
            <a:spcPct val="0"/>
          </a:spcBef>
          <a:spcAft>
            <a:spcPct val="0"/>
          </a:spcAft>
          <a:buClrTx/>
          <a:buSzTx/>
          <a:buFontTx/>
          <a:buNone/>
          <a:tabLst/>
          <a:defRPr kumimoji="0" lang="de-DE" sz="52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2">
        <a:dk1>
          <a:srgbClr val="000000"/>
        </a:dk1>
        <a:lt1>
          <a:srgbClr val="DCDCDC"/>
        </a:lt1>
        <a:dk2>
          <a:srgbClr val="007E82"/>
        </a:dk2>
        <a:lt2>
          <a:srgbClr val="7D7D7D"/>
        </a:lt2>
        <a:accent1>
          <a:srgbClr val="72AD46"/>
        </a:accent1>
        <a:accent2>
          <a:srgbClr val="DF001A"/>
        </a:accent2>
        <a:accent3>
          <a:srgbClr val="EBEBEB"/>
        </a:accent3>
        <a:accent4>
          <a:srgbClr val="000000"/>
        </a:accent4>
        <a:accent5>
          <a:srgbClr val="BCD3B0"/>
        </a:accent5>
        <a:accent6>
          <a:srgbClr val="CA0016"/>
        </a:accent6>
        <a:hlink>
          <a:srgbClr val="007E82"/>
        </a:hlink>
        <a:folHlink>
          <a:srgbClr val="72AD4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EMBL-EBI_slide_template.pptx</Template>
  <TotalTime>7431</TotalTime>
  <Words>1972</Words>
  <Application>Microsoft Macintosh PowerPoint</Application>
  <PresentationFormat>On-screen Show (4:3)</PresentationFormat>
  <Paragraphs>238</Paragraphs>
  <Slides>42</Slides>
  <Notes>34</Notes>
  <HiddenSlides>0</HiddenSlides>
  <MMClips>0</MMClips>
  <ScaleCrop>false</ScaleCrop>
  <HeadingPairs>
    <vt:vector size="4" baseType="variant">
      <vt:variant>
        <vt:lpstr>Design Template</vt:lpstr>
      </vt:variant>
      <vt:variant>
        <vt:i4>1</vt:i4>
      </vt:variant>
      <vt:variant>
        <vt:lpstr>Slide Titles</vt:lpstr>
      </vt:variant>
      <vt:variant>
        <vt:i4>42</vt:i4>
      </vt:variant>
    </vt:vector>
  </HeadingPairs>
  <TitlesOfParts>
    <vt:vector size="43" baseType="lpstr">
      <vt:lpstr>EBI slide template Nov 2012</vt:lpstr>
      <vt:lpstr>The Gene Ontology Project</vt:lpstr>
      <vt:lpstr>Slide 2</vt:lpstr>
      <vt:lpstr>capturing and describing biological function…</vt:lpstr>
      <vt:lpstr>Slide 4</vt:lpstr>
      <vt:lpstr>Slide 5</vt:lpstr>
      <vt:lpstr>Slide 6</vt:lpstr>
      <vt:lpstr>Slide 7</vt:lpstr>
      <vt:lpstr>Slide 8</vt:lpstr>
      <vt:lpstr>Slide 9</vt:lpstr>
      <vt:lpstr>Slide 10</vt:lpstr>
      <vt:lpstr>Slide 11</vt:lpstr>
      <vt:lpstr>Annotation status - all</vt:lpstr>
      <vt:lpstr>AmiGO 2</vt:lpstr>
      <vt:lpstr>annotation models</vt:lpstr>
      <vt:lpstr>Slide 15</vt:lpstr>
      <vt:lpstr>Slide 16</vt:lpstr>
      <vt:lpstr>orthology</vt:lpstr>
      <vt:lpstr>PAINT</vt:lpstr>
      <vt:lpstr>community annotation</vt:lpstr>
      <vt:lpstr>Slide 20</vt:lpstr>
      <vt:lpstr>Slide 21</vt:lpstr>
      <vt:lpstr>Canto</vt:lpstr>
      <vt:lpstr>CACAO</vt:lpstr>
      <vt:lpstr>Slide 24</vt:lpstr>
      <vt:lpstr>interpro2go</vt:lpstr>
      <vt:lpstr>taxon constraints</vt:lpstr>
      <vt:lpstr>Slide 27</vt:lpstr>
      <vt:lpstr>annotation extensions</vt:lpstr>
      <vt:lpstr>Slide 29</vt:lpstr>
      <vt:lpstr>Slide 30</vt:lpstr>
      <vt:lpstr>Slide 31</vt:lpstr>
      <vt:lpstr>Slide 32</vt:lpstr>
      <vt:lpstr>common annotation framework</vt:lpstr>
      <vt:lpstr>ontology</vt:lpstr>
      <vt:lpstr>ontology formalization</vt:lpstr>
      <vt:lpstr>Slide 36</vt:lpstr>
      <vt:lpstr>TermGenie</vt:lpstr>
      <vt:lpstr>Slide 38</vt:lpstr>
      <vt:lpstr>Slide 39</vt:lpstr>
      <vt:lpstr>Slide 40</vt:lpstr>
      <vt:lpstr>GO slims</vt:lpstr>
      <vt:lpstr>Slide 42</vt:lpstr>
    </vt:vector>
  </TitlesOfParts>
  <Company>EBI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Gene Ontology Project</dc:title>
  <dc:creator>Jane Lomax</dc:creator>
  <cp:lastModifiedBy>Jane Lomax</cp:lastModifiedBy>
  <cp:revision>11</cp:revision>
  <dcterms:created xsi:type="dcterms:W3CDTF">2013-04-04T21:01:25Z</dcterms:created>
  <dcterms:modified xsi:type="dcterms:W3CDTF">2013-04-06T09:00:26Z</dcterms:modified>
</cp:coreProperties>
</file>